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6" r:id="rId2"/>
    <p:sldId id="261" r:id="rId3"/>
    <p:sldId id="271" r:id="rId4"/>
    <p:sldId id="272" r:id="rId5"/>
    <p:sldId id="274" r:id="rId6"/>
    <p:sldId id="273" r:id="rId7"/>
    <p:sldId id="264" r:id="rId8"/>
    <p:sldId id="265" r:id="rId9"/>
    <p:sldId id="283" r:id="rId10"/>
    <p:sldId id="266" r:id="rId11"/>
    <p:sldId id="277" r:id="rId12"/>
    <p:sldId id="267" r:id="rId13"/>
    <p:sldId id="268" r:id="rId14"/>
    <p:sldId id="269" r:id="rId15"/>
    <p:sldId id="279" r:id="rId16"/>
    <p:sldId id="281" r:id="rId17"/>
    <p:sldId id="257" r:id="rId18"/>
    <p:sldId id="278" r:id="rId19"/>
    <p:sldId id="280" r:id="rId20"/>
    <p:sldId id="282" r:id="rId21"/>
    <p:sldId id="275" r:id="rId22"/>
    <p:sldId id="262" r:id="rId23"/>
    <p:sldId id="263" r:id="rId24"/>
    <p:sldId id="300" r:id="rId25"/>
    <p:sldId id="299" r:id="rId26"/>
    <p:sldId id="284" r:id="rId27"/>
    <p:sldId id="285" r:id="rId28"/>
    <p:sldId id="292" r:id="rId29"/>
    <p:sldId id="286" r:id="rId30"/>
    <p:sldId id="287" r:id="rId31"/>
    <p:sldId id="288" r:id="rId32"/>
    <p:sldId id="289" r:id="rId33"/>
    <p:sldId id="290" r:id="rId34"/>
    <p:sldId id="291" r:id="rId35"/>
    <p:sldId id="293" r:id="rId36"/>
    <p:sldId id="294" r:id="rId37"/>
    <p:sldId id="301" r:id="rId38"/>
    <p:sldId id="295" r:id="rId39"/>
    <p:sldId id="297" r:id="rId40"/>
    <p:sldId id="296" r:id="rId41"/>
    <p:sldId id="298" r:id="rId42"/>
    <p:sldId id="276" r:id="rId43"/>
    <p:sldId id="270" r:id="rId44"/>
    <p:sldId id="260" r:id="rId45"/>
    <p:sldId id="259" r:id="rId46"/>
  </p:sldIdLst>
  <p:sldSz cx="20104100" cy="11309350"/>
  <p:notesSz cx="20104100" cy="11309350"/>
  <p:defaultTextStyle>
    <a:defPPr lvl="0">
      <a:defRPr lang="es-MX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756" y="6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7/28/2022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6950" y="1005275"/>
            <a:ext cx="5910140" cy="85831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6811" y="1005808"/>
            <a:ext cx="9786484" cy="3016714"/>
          </a:xfrm>
        </p:spPr>
        <p:txBody>
          <a:bodyPr anchor="b">
            <a:noAutofit/>
          </a:bodyPr>
          <a:lstStyle>
            <a:lvl1pPr algn="ctr">
              <a:defRPr sz="5277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272457" y="1259401"/>
            <a:ext cx="5401577" cy="8101607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638"/>
            </a:lvl1pPr>
            <a:lvl2pPr marL="753923" indent="0">
              <a:buNone/>
              <a:defRPr sz="2638"/>
            </a:lvl2pPr>
            <a:lvl3pPr marL="1507846" indent="0">
              <a:buNone/>
              <a:defRPr sz="2638"/>
            </a:lvl3pPr>
            <a:lvl4pPr marL="2261768" indent="0">
              <a:buNone/>
              <a:defRPr sz="2638"/>
            </a:lvl4pPr>
            <a:lvl5pPr marL="3015691" indent="0">
              <a:buNone/>
              <a:defRPr sz="2638"/>
            </a:lvl5pPr>
            <a:lvl6pPr marL="3769614" indent="0">
              <a:buNone/>
              <a:defRPr sz="2638"/>
            </a:lvl6pPr>
            <a:lvl7pPr marL="4523537" indent="0">
              <a:buNone/>
              <a:defRPr sz="2638"/>
            </a:lvl7pPr>
            <a:lvl8pPr marL="5277460" indent="0">
              <a:buNone/>
              <a:defRPr sz="2638"/>
            </a:lvl8pPr>
            <a:lvl9pPr marL="6031382" indent="0">
              <a:buNone/>
              <a:defRPr sz="2638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06811" y="4022522"/>
            <a:ext cx="9786484" cy="5567495"/>
          </a:xfrm>
        </p:spPr>
        <p:txBody>
          <a:bodyPr anchor="t">
            <a:normAutofit/>
          </a:bodyPr>
          <a:lstStyle>
            <a:lvl1pPr marL="0" indent="0" algn="ctr">
              <a:buNone/>
              <a:defRPr sz="2638"/>
            </a:lvl1pPr>
            <a:lvl2pPr marL="753923" indent="0">
              <a:buNone/>
              <a:defRPr sz="1979"/>
            </a:lvl2pPr>
            <a:lvl3pPr marL="1507846" indent="0">
              <a:buNone/>
              <a:defRPr sz="1649"/>
            </a:lvl3pPr>
            <a:lvl4pPr marL="2261768" indent="0">
              <a:buNone/>
              <a:defRPr sz="1484"/>
            </a:lvl4pPr>
            <a:lvl5pPr marL="3015691" indent="0">
              <a:buNone/>
              <a:defRPr sz="1484"/>
            </a:lvl5pPr>
            <a:lvl6pPr marL="3769614" indent="0">
              <a:buNone/>
              <a:defRPr sz="1484"/>
            </a:lvl6pPr>
            <a:lvl7pPr marL="4523537" indent="0">
              <a:buNone/>
              <a:defRPr sz="1484"/>
            </a:lvl7pPr>
            <a:lvl8pPr marL="5277460" indent="0">
              <a:buNone/>
              <a:defRPr sz="1484"/>
            </a:lvl8pPr>
            <a:lvl9pPr marL="6031382" indent="0">
              <a:buNone/>
              <a:defRPr sz="1484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7/28/2022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13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6811" y="2856937"/>
            <a:ext cx="8344549" cy="6693179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28311" y="2856938"/>
            <a:ext cx="8351422" cy="6693181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7/28/2022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965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702" y="2998370"/>
            <a:ext cx="5507475" cy="3047243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683" y="2998370"/>
            <a:ext cx="5507475" cy="3047243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6217" y="2998370"/>
            <a:ext cx="5507475" cy="3047243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506809" y="1005276"/>
            <a:ext cx="17072924" cy="60785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506810" y="6438160"/>
            <a:ext cx="5443185" cy="950299"/>
          </a:xfrm>
        </p:spPr>
        <p:txBody>
          <a:bodyPr anchor="b">
            <a:noAutofit/>
          </a:bodyPr>
          <a:lstStyle>
            <a:lvl1pPr marL="0" indent="0" algn="ctr">
              <a:buNone/>
              <a:defRPr sz="3298" b="0">
                <a:solidFill>
                  <a:schemeClr val="tx1"/>
                </a:solidFill>
              </a:defRPr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678808" y="3197419"/>
            <a:ext cx="5099186" cy="2643390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638"/>
            </a:lvl1pPr>
            <a:lvl2pPr marL="753923" indent="0">
              <a:buNone/>
              <a:defRPr sz="2638"/>
            </a:lvl2pPr>
            <a:lvl3pPr marL="1507846" indent="0">
              <a:buNone/>
              <a:defRPr sz="2638"/>
            </a:lvl3pPr>
            <a:lvl4pPr marL="2261768" indent="0">
              <a:buNone/>
              <a:defRPr sz="2638"/>
            </a:lvl4pPr>
            <a:lvl5pPr marL="3015691" indent="0">
              <a:buNone/>
              <a:defRPr sz="2638"/>
            </a:lvl5pPr>
            <a:lvl6pPr marL="3769614" indent="0">
              <a:buNone/>
              <a:defRPr sz="2638"/>
            </a:lvl6pPr>
            <a:lvl7pPr marL="4523537" indent="0">
              <a:buNone/>
              <a:defRPr sz="2638"/>
            </a:lvl7pPr>
            <a:lvl8pPr marL="5277460" indent="0">
              <a:buNone/>
              <a:defRPr sz="2638"/>
            </a:lvl8pPr>
            <a:lvl9pPr marL="6031382" indent="0">
              <a:buNone/>
              <a:defRPr sz="2638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506810" y="7388459"/>
            <a:ext cx="5443185" cy="2161661"/>
          </a:xfrm>
        </p:spPr>
        <p:txBody>
          <a:bodyPr anchor="t">
            <a:normAutofit/>
          </a:bodyPr>
          <a:lstStyle>
            <a:lvl1pPr marL="0" indent="0" algn="ctr">
              <a:buNone/>
              <a:defRPr sz="2309"/>
            </a:lvl1pPr>
            <a:lvl2pPr marL="753923" indent="0">
              <a:buNone/>
              <a:defRPr sz="1979"/>
            </a:lvl2pPr>
            <a:lvl3pPr marL="1507846" indent="0">
              <a:buNone/>
              <a:defRPr sz="1649"/>
            </a:lvl3pPr>
            <a:lvl4pPr marL="2261768" indent="0">
              <a:buNone/>
              <a:defRPr sz="1484"/>
            </a:lvl4pPr>
            <a:lvl5pPr marL="3015691" indent="0">
              <a:buNone/>
              <a:defRPr sz="1484"/>
            </a:lvl5pPr>
            <a:lvl6pPr marL="3769614" indent="0">
              <a:buNone/>
              <a:defRPr sz="1484"/>
            </a:lvl6pPr>
            <a:lvl7pPr marL="4523537" indent="0">
              <a:buNone/>
              <a:defRPr sz="1484"/>
            </a:lvl7pPr>
            <a:lvl8pPr marL="5277460" indent="0">
              <a:buNone/>
              <a:defRPr sz="1484"/>
            </a:lvl8pPr>
            <a:lvl9pPr marL="6031382" indent="0">
              <a:buNone/>
              <a:defRPr sz="1484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325972" y="6438160"/>
            <a:ext cx="5443185" cy="950299"/>
          </a:xfrm>
        </p:spPr>
        <p:txBody>
          <a:bodyPr anchor="b">
            <a:noAutofit/>
          </a:bodyPr>
          <a:lstStyle>
            <a:lvl1pPr marL="0" indent="0" algn="ctr">
              <a:buNone/>
              <a:defRPr sz="3298" b="0">
                <a:solidFill>
                  <a:schemeClr val="tx1"/>
                </a:solidFill>
              </a:defRPr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7495741" y="3197709"/>
            <a:ext cx="5099186" cy="2651982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638"/>
            </a:lvl1pPr>
            <a:lvl2pPr marL="753923" indent="0">
              <a:buNone/>
              <a:defRPr sz="2638"/>
            </a:lvl2pPr>
            <a:lvl3pPr marL="1507846" indent="0">
              <a:buNone/>
              <a:defRPr sz="2638"/>
            </a:lvl3pPr>
            <a:lvl4pPr marL="2261768" indent="0">
              <a:buNone/>
              <a:defRPr sz="2638"/>
            </a:lvl4pPr>
            <a:lvl5pPr marL="3015691" indent="0">
              <a:buNone/>
              <a:defRPr sz="2638"/>
            </a:lvl5pPr>
            <a:lvl6pPr marL="3769614" indent="0">
              <a:buNone/>
              <a:defRPr sz="2638"/>
            </a:lvl6pPr>
            <a:lvl7pPr marL="4523537" indent="0">
              <a:buNone/>
              <a:defRPr sz="2638"/>
            </a:lvl7pPr>
            <a:lvl8pPr marL="5277460" indent="0">
              <a:buNone/>
              <a:defRPr sz="2638"/>
            </a:lvl8pPr>
            <a:lvl9pPr marL="6031382" indent="0">
              <a:buNone/>
              <a:defRPr sz="2638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7323741" y="7388458"/>
            <a:ext cx="5443185" cy="2161661"/>
          </a:xfrm>
        </p:spPr>
        <p:txBody>
          <a:bodyPr anchor="t">
            <a:normAutofit/>
          </a:bodyPr>
          <a:lstStyle>
            <a:lvl1pPr marL="0" indent="0" algn="ctr">
              <a:buNone/>
              <a:defRPr sz="2309"/>
            </a:lvl1pPr>
            <a:lvl2pPr marL="753923" indent="0">
              <a:buNone/>
              <a:defRPr sz="1979"/>
            </a:lvl2pPr>
            <a:lvl3pPr marL="1507846" indent="0">
              <a:buNone/>
              <a:defRPr sz="1649"/>
            </a:lvl3pPr>
            <a:lvl4pPr marL="2261768" indent="0">
              <a:buNone/>
              <a:defRPr sz="1484"/>
            </a:lvl4pPr>
            <a:lvl5pPr marL="3015691" indent="0">
              <a:buNone/>
              <a:defRPr sz="1484"/>
            </a:lvl5pPr>
            <a:lvl6pPr marL="3769614" indent="0">
              <a:buNone/>
              <a:defRPr sz="1484"/>
            </a:lvl6pPr>
            <a:lvl7pPr marL="4523537" indent="0">
              <a:buNone/>
              <a:defRPr sz="1484"/>
            </a:lvl7pPr>
            <a:lvl8pPr marL="5277460" indent="0">
              <a:buNone/>
              <a:defRPr sz="1484"/>
            </a:lvl8pPr>
            <a:lvl9pPr marL="6031382" indent="0">
              <a:buNone/>
              <a:defRPr sz="1484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3136751" y="6438160"/>
            <a:ext cx="5443185" cy="950299"/>
          </a:xfrm>
        </p:spPr>
        <p:txBody>
          <a:bodyPr anchor="b">
            <a:noAutofit/>
          </a:bodyPr>
          <a:lstStyle>
            <a:lvl1pPr marL="0" indent="0" algn="ctr">
              <a:buNone/>
              <a:defRPr sz="3298" b="0">
                <a:solidFill>
                  <a:schemeClr val="tx1"/>
                </a:solidFill>
              </a:defRPr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3316490" y="3190022"/>
            <a:ext cx="5099186" cy="265054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638"/>
            </a:lvl1pPr>
            <a:lvl2pPr marL="753923" indent="0">
              <a:buNone/>
              <a:defRPr sz="2638"/>
            </a:lvl2pPr>
            <a:lvl3pPr marL="1507846" indent="0">
              <a:buNone/>
              <a:defRPr sz="2638"/>
            </a:lvl3pPr>
            <a:lvl4pPr marL="2261768" indent="0">
              <a:buNone/>
              <a:defRPr sz="2638"/>
            </a:lvl4pPr>
            <a:lvl5pPr marL="3015691" indent="0">
              <a:buNone/>
              <a:defRPr sz="2638"/>
            </a:lvl5pPr>
            <a:lvl6pPr marL="3769614" indent="0">
              <a:buNone/>
              <a:defRPr sz="2638"/>
            </a:lvl6pPr>
            <a:lvl7pPr marL="4523537" indent="0">
              <a:buNone/>
              <a:defRPr sz="2638"/>
            </a:lvl7pPr>
            <a:lvl8pPr marL="5277460" indent="0">
              <a:buNone/>
              <a:defRPr sz="2638"/>
            </a:lvl8pPr>
            <a:lvl9pPr marL="6031382" indent="0">
              <a:buNone/>
              <a:defRPr sz="2638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3136545" y="7388455"/>
            <a:ext cx="5443185" cy="2161664"/>
          </a:xfrm>
        </p:spPr>
        <p:txBody>
          <a:bodyPr anchor="t">
            <a:normAutofit/>
          </a:bodyPr>
          <a:lstStyle>
            <a:lvl1pPr marL="0" indent="0" algn="ctr">
              <a:buNone/>
              <a:defRPr sz="2309"/>
            </a:lvl1pPr>
            <a:lvl2pPr marL="753923" indent="0">
              <a:buNone/>
              <a:defRPr sz="1979"/>
            </a:lvl2pPr>
            <a:lvl3pPr marL="1507846" indent="0">
              <a:buNone/>
              <a:defRPr sz="1649"/>
            </a:lvl3pPr>
            <a:lvl4pPr marL="2261768" indent="0">
              <a:buNone/>
              <a:defRPr sz="1484"/>
            </a:lvl4pPr>
            <a:lvl5pPr marL="3015691" indent="0">
              <a:buNone/>
              <a:defRPr sz="1484"/>
            </a:lvl5pPr>
            <a:lvl6pPr marL="3769614" indent="0">
              <a:buNone/>
              <a:defRPr sz="1484"/>
            </a:lvl6pPr>
            <a:lvl7pPr marL="4523537" indent="0">
              <a:buNone/>
              <a:defRPr sz="1484"/>
            </a:lvl7pPr>
            <a:lvl8pPr marL="5277460" indent="0">
              <a:buNone/>
              <a:defRPr sz="1484"/>
            </a:lvl8pPr>
            <a:lvl9pPr marL="6031382" indent="0">
              <a:buNone/>
              <a:defRPr sz="1484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7/28/2022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196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50" b="1" i="0">
                <a:solidFill>
                  <a:srgbClr val="FF919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7/28/2022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50" b="1" i="0">
                <a:solidFill>
                  <a:srgbClr val="FF919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7/28/2022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50" b="1" i="0">
                <a:solidFill>
                  <a:srgbClr val="FF919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7/28/2022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7/28/2022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506810" y="1005276"/>
            <a:ext cx="17072922" cy="60785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506810" y="3110071"/>
            <a:ext cx="5443185" cy="950299"/>
          </a:xfrm>
        </p:spPr>
        <p:txBody>
          <a:bodyPr anchor="b">
            <a:noAutofit/>
          </a:bodyPr>
          <a:lstStyle>
            <a:lvl1pPr marL="0" indent="0" algn="ctr">
              <a:buNone/>
              <a:defRPr sz="3958" b="0">
                <a:solidFill>
                  <a:schemeClr val="tx1"/>
                </a:solidFill>
              </a:defRPr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506810" y="4241006"/>
            <a:ext cx="5443185" cy="5309112"/>
          </a:xfrm>
        </p:spPr>
        <p:txBody>
          <a:bodyPr anchor="t">
            <a:normAutofit/>
          </a:bodyPr>
          <a:lstStyle>
            <a:lvl1pPr marL="0" indent="0" algn="ctr">
              <a:buNone/>
              <a:defRPr sz="2309"/>
            </a:lvl1pPr>
            <a:lvl2pPr marL="753923" indent="0">
              <a:buNone/>
              <a:defRPr sz="1979"/>
            </a:lvl2pPr>
            <a:lvl3pPr marL="1507846" indent="0">
              <a:buNone/>
              <a:defRPr sz="1649"/>
            </a:lvl3pPr>
            <a:lvl4pPr marL="2261768" indent="0">
              <a:buNone/>
              <a:defRPr sz="1484"/>
            </a:lvl4pPr>
            <a:lvl5pPr marL="3015691" indent="0">
              <a:buNone/>
              <a:defRPr sz="1484"/>
            </a:lvl5pPr>
            <a:lvl6pPr marL="3769614" indent="0">
              <a:buNone/>
              <a:defRPr sz="1484"/>
            </a:lvl6pPr>
            <a:lvl7pPr marL="4523537" indent="0">
              <a:buNone/>
              <a:defRPr sz="1484"/>
            </a:lvl7pPr>
            <a:lvl8pPr marL="5277460" indent="0">
              <a:buNone/>
              <a:defRPr sz="1484"/>
            </a:lvl8pPr>
            <a:lvl9pPr marL="6031382" indent="0">
              <a:buNone/>
              <a:defRPr sz="1484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332441" y="3110071"/>
            <a:ext cx="5443185" cy="950299"/>
          </a:xfrm>
        </p:spPr>
        <p:txBody>
          <a:bodyPr anchor="b">
            <a:noAutofit/>
          </a:bodyPr>
          <a:lstStyle>
            <a:lvl1pPr marL="0" indent="0" algn="ctr">
              <a:buNone/>
              <a:defRPr sz="3958" b="0">
                <a:solidFill>
                  <a:schemeClr val="tx1"/>
                </a:solidFill>
              </a:defRPr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7323741" y="4241006"/>
            <a:ext cx="5443185" cy="5309112"/>
          </a:xfrm>
        </p:spPr>
        <p:txBody>
          <a:bodyPr anchor="t">
            <a:normAutofit/>
          </a:bodyPr>
          <a:lstStyle>
            <a:lvl1pPr marL="0" indent="0" algn="ctr">
              <a:buNone/>
              <a:defRPr sz="2309"/>
            </a:lvl1pPr>
            <a:lvl2pPr marL="753923" indent="0">
              <a:buNone/>
              <a:defRPr sz="1979"/>
            </a:lvl2pPr>
            <a:lvl3pPr marL="1507846" indent="0">
              <a:buNone/>
              <a:defRPr sz="1649"/>
            </a:lvl3pPr>
            <a:lvl4pPr marL="2261768" indent="0">
              <a:buNone/>
              <a:defRPr sz="1484"/>
            </a:lvl4pPr>
            <a:lvl5pPr marL="3015691" indent="0">
              <a:buNone/>
              <a:defRPr sz="1484"/>
            </a:lvl5pPr>
            <a:lvl6pPr marL="3769614" indent="0">
              <a:buNone/>
              <a:defRPr sz="1484"/>
            </a:lvl6pPr>
            <a:lvl7pPr marL="4523537" indent="0">
              <a:buNone/>
              <a:defRPr sz="1484"/>
            </a:lvl7pPr>
            <a:lvl8pPr marL="5277460" indent="0">
              <a:buNone/>
              <a:defRPr sz="1484"/>
            </a:lvl8pPr>
            <a:lvl9pPr marL="6031382" indent="0">
              <a:buNone/>
              <a:defRPr sz="1484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3136545" y="3110071"/>
            <a:ext cx="5443185" cy="950299"/>
          </a:xfrm>
        </p:spPr>
        <p:txBody>
          <a:bodyPr anchor="b">
            <a:noAutofit/>
          </a:bodyPr>
          <a:lstStyle>
            <a:lvl1pPr marL="0" indent="0" algn="ctr">
              <a:buNone/>
              <a:defRPr sz="3958" b="0">
                <a:solidFill>
                  <a:schemeClr val="tx1"/>
                </a:solidFill>
              </a:defRPr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3136545" y="4241006"/>
            <a:ext cx="5443185" cy="5309112"/>
          </a:xfrm>
        </p:spPr>
        <p:txBody>
          <a:bodyPr anchor="t">
            <a:normAutofit/>
          </a:bodyPr>
          <a:lstStyle>
            <a:lvl1pPr marL="0" indent="0" algn="ctr">
              <a:buNone/>
              <a:defRPr sz="2309"/>
            </a:lvl1pPr>
            <a:lvl2pPr marL="753923" indent="0">
              <a:buNone/>
              <a:defRPr sz="1979"/>
            </a:lvl2pPr>
            <a:lvl3pPr marL="1507846" indent="0">
              <a:buNone/>
              <a:defRPr sz="1649"/>
            </a:lvl3pPr>
            <a:lvl4pPr marL="2261768" indent="0">
              <a:buNone/>
              <a:defRPr sz="1484"/>
            </a:lvl4pPr>
            <a:lvl5pPr marL="3015691" indent="0">
              <a:buNone/>
              <a:defRPr sz="1484"/>
            </a:lvl5pPr>
            <a:lvl6pPr marL="3769614" indent="0">
              <a:buNone/>
              <a:defRPr sz="1484"/>
            </a:lvl6pPr>
            <a:lvl7pPr marL="4523537" indent="0">
              <a:buNone/>
              <a:defRPr sz="1484"/>
            </a:lvl7pPr>
            <a:lvl8pPr marL="5277460" indent="0">
              <a:buNone/>
              <a:defRPr sz="1484"/>
            </a:lvl8pPr>
            <a:lvl9pPr marL="6031382" indent="0">
              <a:buNone/>
              <a:defRPr sz="1484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7/28/2022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09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7/28/2022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227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6810" y="3511514"/>
            <a:ext cx="17072922" cy="812082"/>
          </a:xfrm>
        </p:spPr>
        <p:txBody>
          <a:bodyPr anchor="ctr"/>
          <a:lstStyle>
            <a:lvl1pPr>
              <a:defRPr sz="527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06809" y="8118408"/>
            <a:ext cx="17072924" cy="405945"/>
          </a:xfrm>
        </p:spPr>
        <p:txBody>
          <a:bodyPr anchor="ctr"/>
          <a:lstStyle>
            <a:lvl1pPr marL="0" indent="0" algn="ctr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7/28/2022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3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7/28/2022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52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49001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71931" y="796783"/>
            <a:ext cx="17360237" cy="6305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50" b="1" i="0">
                <a:solidFill>
                  <a:srgbClr val="FF919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7/28/2022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microsoft.com/office/2007/relationships/hdphoto" Target="../media/hdphoto6.wdp"/><Relationship Id="rId9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9.png"/><Relationship Id="rId7" Type="http://schemas.openxmlformats.org/officeDocument/2006/relationships/image" Target="../media/image41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Relationship Id="rId6" Type="http://schemas.microsoft.com/office/2007/relationships/hdphoto" Target="../media/hdphoto11.wdp"/><Relationship Id="rId5" Type="http://schemas.openxmlformats.org/officeDocument/2006/relationships/image" Target="../media/image40.png"/><Relationship Id="rId4" Type="http://schemas.microsoft.com/office/2007/relationships/hdphoto" Target="../media/hdphoto10.wdp"/><Relationship Id="rId9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svg"/><Relationship Id="rId5" Type="http://schemas.openxmlformats.org/officeDocument/2006/relationships/image" Target="../media/image46.png"/><Relationship Id="rId4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4.wdp"/><Relationship Id="rId5" Type="http://schemas.openxmlformats.org/officeDocument/2006/relationships/image" Target="../media/image49.png"/><Relationship Id="rId10" Type="http://schemas.microsoft.com/office/2007/relationships/hdphoto" Target="../media/hdphoto16.wdp"/><Relationship Id="rId4" Type="http://schemas.microsoft.com/office/2007/relationships/hdphoto" Target="../media/hdphoto13.wdp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72.JPG"/><Relationship Id="rId7" Type="http://schemas.openxmlformats.org/officeDocument/2006/relationships/image" Target="../media/image76.JPG"/><Relationship Id="rId12" Type="http://schemas.openxmlformats.org/officeDocument/2006/relationships/image" Target="../media/image81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G"/><Relationship Id="rId11" Type="http://schemas.openxmlformats.org/officeDocument/2006/relationships/image" Target="../media/image80.JPG"/><Relationship Id="rId5" Type="http://schemas.openxmlformats.org/officeDocument/2006/relationships/image" Target="../media/image74.JPG"/><Relationship Id="rId10" Type="http://schemas.openxmlformats.org/officeDocument/2006/relationships/image" Target="../media/image79.JPG"/><Relationship Id="rId4" Type="http://schemas.openxmlformats.org/officeDocument/2006/relationships/image" Target="../media/image73.JPG"/><Relationship Id="rId9" Type="http://schemas.openxmlformats.org/officeDocument/2006/relationships/image" Target="../media/image78.JP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8.svg"/><Relationship Id="rId4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13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83207" y="2890769"/>
            <a:ext cx="9968516" cy="6858288"/>
          </a:xfrm>
          <a:prstGeom prst="rect">
            <a:avLst/>
          </a:prstGeom>
        </p:spPr>
        <p:txBody>
          <a:bodyPr vert="horz" wrap="square" lIns="0" tIns="21590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DADADA"/>
              </a:buClr>
              <a:buSzPct val="70000"/>
              <a:buFont typeface="Wingdings 2" charset="2"/>
              <a:buNone/>
              <a:tabLst/>
              <a:defRPr/>
            </a:pPr>
            <a:r>
              <a:rPr lang="es-ES" sz="8000" b="1" dirty="0">
                <a:solidFill>
                  <a:schemeClr val="bg1">
                    <a:lumMod val="65000"/>
                  </a:schemeClr>
                </a:solidFill>
                <a:effectLst/>
                <a:latin typeface="Bodoni MT Black" panose="02070A03080606020203" pitchFamily="18" charset="0"/>
                <a:ea typeface="SimSun" panose="02010600030101010101" pitchFamily="2" charset="-122"/>
                <a:cs typeface="Tahoma" panose="020B0604030504040204" pitchFamily="34" charset="0"/>
              </a:rPr>
              <a:t>¿</a:t>
            </a:r>
            <a:r>
              <a:rPr lang="es-ES" sz="4400" b="1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QUÉ ES LA </a:t>
            </a:r>
            <a:r>
              <a:rPr lang="es-ES" sz="4800" b="1" dirty="0">
                <a:solidFill>
                  <a:schemeClr val="bg1">
                    <a:lumMod val="65000"/>
                  </a:schemeClr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COMISIÓN</a:t>
            </a:r>
            <a:r>
              <a:rPr lang="es-ES" sz="4400" b="1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 DE BÚSQUEDA DE PERSONAS DEL ESTADO</a:t>
            </a:r>
            <a:r>
              <a:rPr lang="es-ES" sz="8000" b="1" dirty="0">
                <a:solidFill>
                  <a:schemeClr val="bg1">
                    <a:lumMod val="65000"/>
                  </a:schemeClr>
                </a:solidFill>
                <a:effectLst/>
                <a:latin typeface="Bodoni MT Black" panose="02070A03080606020203" pitchFamily="18" charset="0"/>
                <a:ea typeface="SimSun" panose="02010600030101010101" pitchFamily="2" charset="-122"/>
                <a:cs typeface="Courier New" panose="02070309020205020404" pitchFamily="49" charset="0"/>
              </a:rPr>
              <a:t>?</a:t>
            </a:r>
            <a:br>
              <a:rPr lang="es-ES" sz="8000" b="1" dirty="0">
                <a:solidFill>
                  <a:schemeClr val="bg1">
                    <a:lumMod val="65000"/>
                  </a:schemeClr>
                </a:solidFill>
                <a:effectLst/>
                <a:latin typeface="Bodoni MT Black" panose="02070A03080606020203" pitchFamily="18" charset="0"/>
                <a:ea typeface="SimSun" panose="02010600030101010101" pitchFamily="2" charset="-122"/>
                <a:cs typeface="Courier New" panose="02070309020205020404" pitchFamily="49" charset="0"/>
              </a:rPr>
            </a:br>
            <a:r>
              <a:rPr lang="es-ES" sz="8000" b="1" dirty="0">
                <a:solidFill>
                  <a:schemeClr val="bg1">
                    <a:lumMod val="65000"/>
                  </a:schemeClr>
                </a:solidFill>
                <a:effectLst/>
                <a:latin typeface="Bodoni MT Black" panose="02070A03080606020203" pitchFamily="18" charset="0"/>
                <a:ea typeface="SimSun" panose="02010600030101010101" pitchFamily="2" charset="-122"/>
                <a:cs typeface="Courier New" panose="02070309020205020404" pitchFamily="49" charset="0"/>
              </a:rPr>
              <a:t/>
            </a:r>
            <a:br>
              <a:rPr lang="es-ES" sz="8000" b="1" dirty="0">
                <a:solidFill>
                  <a:schemeClr val="bg1">
                    <a:lumMod val="65000"/>
                  </a:schemeClr>
                </a:solidFill>
                <a:effectLst/>
                <a:latin typeface="Bodoni MT Black" panose="02070A03080606020203" pitchFamily="18" charset="0"/>
                <a:ea typeface="SimSun" panose="02010600030101010101" pitchFamily="2" charset="-122"/>
                <a:cs typeface="Courier New" panose="02070309020205020404" pitchFamily="49" charset="0"/>
              </a:rPr>
            </a:br>
            <a:r>
              <a:rPr kumimoji="0" lang="es-ES" sz="3900" b="1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BC451B">
                    <a:lumMod val="60000"/>
                    <a:lumOff val="4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SimSun" panose="02010600030101010101" pitchFamily="2" charset="-122"/>
                <a:cs typeface="+mn-cs"/>
              </a:rPr>
              <a:t>¿</a:t>
            </a:r>
            <a:r>
              <a:rPr kumimoji="0" lang="es-ES" sz="3600" b="1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imSun" panose="02010600030101010101" pitchFamily="2" charset="-122"/>
                <a:cs typeface="+mn-cs"/>
              </a:rPr>
              <a:t>Qué hace</a:t>
            </a:r>
            <a:r>
              <a:rPr kumimoji="0" lang="es-ES" sz="3600" b="1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BC451B">
                    <a:lumMod val="60000"/>
                    <a:lumOff val="4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SimSun" panose="02010600030101010101" pitchFamily="2" charset="-122"/>
                <a:cs typeface="+mn-cs"/>
              </a:rPr>
              <a:t>?</a:t>
            </a:r>
            <a:r>
              <a:rPr kumimoji="0" lang="es-ES" sz="3600" b="1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34258B"/>
                </a:solidFill>
                <a:effectLst/>
                <a:uLnTx/>
                <a:uFillTx/>
                <a:latin typeface="Trebuchet MS" panose="020B0603020202020204" pitchFamily="34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rebuchet MS" panose="020B0603020202020204" pitchFamily="34" charset="0"/>
                <a:ea typeface="SimSun" panose="02010600030101010101" pitchFamily="2" charset="-122"/>
                <a:cs typeface="+mn-cs"/>
              </a:rPr>
              <a:t>y</a:t>
            </a:r>
            <a:r>
              <a:rPr kumimoji="0" lang="es-ES" sz="3600" b="1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34258B"/>
                </a:solidFill>
                <a:effectLst/>
                <a:uLnTx/>
                <a:uFillTx/>
                <a:latin typeface="Trebuchet MS" panose="020B0603020202020204" pitchFamily="34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BC451B">
                    <a:lumMod val="60000"/>
                    <a:lumOff val="4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SimSun" panose="02010600030101010101" pitchFamily="2" charset="-122"/>
                <a:cs typeface="+mn-cs"/>
              </a:rPr>
              <a:t>¿</a:t>
            </a:r>
            <a:r>
              <a:rPr kumimoji="0" lang="es-ES" sz="2800" b="1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CUÁLES INSTITUCIONES </a:t>
            </a:r>
            <a:r>
              <a:rPr kumimoji="0" lang="es-ES" sz="3600" b="1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rebuchet MS" panose="020B0603020202020204" pitchFamily="34" charset="0"/>
                <a:ea typeface="SimSun" panose="02010600030101010101" pitchFamily="2" charset="-122"/>
                <a:cs typeface="+mn-cs"/>
              </a:rPr>
              <a:t>están mandatadas a colaborar en la Búsqueda</a:t>
            </a:r>
            <a:r>
              <a:rPr kumimoji="0" lang="es-ES" sz="4800" b="1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BC451B">
                    <a:lumMod val="60000"/>
                    <a:lumOff val="4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SimSun" panose="02010600030101010101" pitchFamily="2" charset="-122"/>
                <a:cs typeface="+mn-cs"/>
              </a:rPr>
              <a:t>?</a:t>
            </a:r>
            <a:r>
              <a:rPr kumimoji="0" lang="es-MX" sz="4000" b="1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BC451B">
                    <a:lumMod val="60000"/>
                    <a:lumOff val="40000"/>
                  </a:srgb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/>
            </a:r>
            <a:br>
              <a:rPr kumimoji="0" lang="es-MX" sz="4000" b="1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BC451B">
                    <a:lumMod val="60000"/>
                    <a:lumOff val="40000"/>
                  </a:srgbClr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</a:br>
            <a:r>
              <a:rPr lang="es-ES" sz="6600" b="1" dirty="0">
                <a:solidFill>
                  <a:schemeClr val="bg1">
                    <a:lumMod val="65000"/>
                  </a:schemeClr>
                </a:solidFill>
                <a:effectLst/>
                <a:latin typeface="Bodoni MT Black" panose="02070A03080606020203" pitchFamily="18" charset="0"/>
                <a:ea typeface="SimSun" panose="02010600030101010101" pitchFamily="2" charset="-122"/>
                <a:cs typeface="Courier New" panose="02070309020205020404" pitchFamily="49" charset="0"/>
              </a:rPr>
              <a:t/>
            </a:r>
            <a:br>
              <a:rPr lang="es-ES" sz="6600" b="1" dirty="0">
                <a:solidFill>
                  <a:schemeClr val="bg1">
                    <a:lumMod val="65000"/>
                  </a:schemeClr>
                </a:solidFill>
                <a:effectLst/>
                <a:latin typeface="Bodoni MT Black" panose="02070A03080606020203" pitchFamily="18" charset="0"/>
                <a:ea typeface="SimSun" panose="02010600030101010101" pitchFamily="2" charset="-122"/>
                <a:cs typeface="Courier New" panose="02070309020205020404" pitchFamily="49" charset="0"/>
              </a:rPr>
            </a:br>
            <a:endParaRPr sz="3850" b="0" i="1" dirty="0">
              <a:solidFill>
                <a:schemeClr val="bg1">
                  <a:lumMod val="65000"/>
                </a:schemeClr>
              </a:solidFill>
              <a:latin typeface="Gibson" pitchFamily="2" charset="77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07426" y="3251933"/>
            <a:ext cx="0" cy="4805045"/>
          </a:xfrm>
          <a:custGeom>
            <a:avLst/>
            <a:gdLst/>
            <a:ahLst/>
            <a:cxnLst/>
            <a:rect l="l" t="t" r="r" b="b"/>
            <a:pathLst>
              <a:path h="4805045">
                <a:moveTo>
                  <a:pt x="0" y="4804691"/>
                </a:moveTo>
                <a:lnTo>
                  <a:pt x="0" y="0"/>
                </a:lnTo>
              </a:path>
            </a:pathLst>
          </a:custGeom>
          <a:ln w="62825">
            <a:solidFill>
              <a:srgbClr val="FF919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71337" y="3370340"/>
            <a:ext cx="1617730" cy="261101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116203" y="7671529"/>
            <a:ext cx="114935" cy="135890"/>
          </a:xfrm>
          <a:custGeom>
            <a:avLst/>
            <a:gdLst/>
            <a:ahLst/>
            <a:cxnLst/>
            <a:rect l="l" t="t" r="r" b="b"/>
            <a:pathLst>
              <a:path w="114935" h="135890">
                <a:moveTo>
                  <a:pt x="114630" y="0"/>
                </a:moveTo>
                <a:lnTo>
                  <a:pt x="89192" y="0"/>
                </a:lnTo>
                <a:lnTo>
                  <a:pt x="89192" y="54610"/>
                </a:lnTo>
                <a:lnTo>
                  <a:pt x="25654" y="54610"/>
                </a:lnTo>
                <a:lnTo>
                  <a:pt x="25654" y="0"/>
                </a:lnTo>
                <a:lnTo>
                  <a:pt x="0" y="0"/>
                </a:lnTo>
                <a:lnTo>
                  <a:pt x="0" y="54610"/>
                </a:lnTo>
                <a:lnTo>
                  <a:pt x="0" y="76200"/>
                </a:lnTo>
                <a:lnTo>
                  <a:pt x="0" y="135890"/>
                </a:lnTo>
                <a:lnTo>
                  <a:pt x="25654" y="135890"/>
                </a:lnTo>
                <a:lnTo>
                  <a:pt x="25654" y="76200"/>
                </a:lnTo>
                <a:lnTo>
                  <a:pt x="89192" y="76200"/>
                </a:lnTo>
                <a:lnTo>
                  <a:pt x="89192" y="135890"/>
                </a:lnTo>
                <a:lnTo>
                  <a:pt x="114630" y="135890"/>
                </a:lnTo>
                <a:lnTo>
                  <a:pt x="114630" y="76200"/>
                </a:lnTo>
                <a:lnTo>
                  <a:pt x="114630" y="54610"/>
                </a:lnTo>
                <a:lnTo>
                  <a:pt x="114630" y="0"/>
                </a:lnTo>
                <a:close/>
              </a:path>
            </a:pathLst>
          </a:custGeom>
          <a:solidFill>
            <a:srgbClr val="FC8F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00337" y="7669788"/>
            <a:ext cx="142445" cy="14047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12283" y="7671756"/>
            <a:ext cx="119567" cy="136131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708632" y="7671771"/>
            <a:ext cx="85725" cy="135890"/>
          </a:xfrm>
          <a:custGeom>
            <a:avLst/>
            <a:gdLst/>
            <a:ahLst/>
            <a:cxnLst/>
            <a:rect l="l" t="t" r="r" b="b"/>
            <a:pathLst>
              <a:path w="85725" h="135890">
                <a:moveTo>
                  <a:pt x="85623" y="114300"/>
                </a:moveTo>
                <a:lnTo>
                  <a:pt x="25654" y="114300"/>
                </a:lnTo>
                <a:lnTo>
                  <a:pt x="25654" y="76200"/>
                </a:lnTo>
                <a:lnTo>
                  <a:pt x="80695" y="76200"/>
                </a:lnTo>
                <a:lnTo>
                  <a:pt x="80695" y="54610"/>
                </a:lnTo>
                <a:lnTo>
                  <a:pt x="25654" y="54610"/>
                </a:lnTo>
                <a:lnTo>
                  <a:pt x="25654" y="21590"/>
                </a:lnTo>
                <a:lnTo>
                  <a:pt x="84048" y="21590"/>
                </a:lnTo>
                <a:lnTo>
                  <a:pt x="84048" y="0"/>
                </a:lnTo>
                <a:lnTo>
                  <a:pt x="0" y="0"/>
                </a:lnTo>
                <a:lnTo>
                  <a:pt x="0" y="21590"/>
                </a:lnTo>
                <a:lnTo>
                  <a:pt x="0" y="54610"/>
                </a:lnTo>
                <a:lnTo>
                  <a:pt x="0" y="76200"/>
                </a:lnTo>
                <a:lnTo>
                  <a:pt x="0" y="114300"/>
                </a:lnTo>
                <a:lnTo>
                  <a:pt x="0" y="135890"/>
                </a:lnTo>
                <a:lnTo>
                  <a:pt x="85623" y="135890"/>
                </a:lnTo>
                <a:lnTo>
                  <a:pt x="85623" y="114300"/>
                </a:lnTo>
                <a:close/>
              </a:path>
            </a:pathLst>
          </a:custGeom>
          <a:solidFill>
            <a:srgbClr val="FC8F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57236" y="7670178"/>
            <a:ext cx="95494" cy="140079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2007222" y="7672164"/>
            <a:ext cx="100330" cy="135890"/>
          </a:xfrm>
          <a:custGeom>
            <a:avLst/>
            <a:gdLst/>
            <a:ahLst/>
            <a:cxnLst/>
            <a:rect l="l" t="t" r="r" b="b"/>
            <a:pathLst>
              <a:path w="100329" h="135890">
                <a:moveTo>
                  <a:pt x="100228" y="0"/>
                </a:moveTo>
                <a:lnTo>
                  <a:pt x="0" y="0"/>
                </a:lnTo>
                <a:lnTo>
                  <a:pt x="0" y="20320"/>
                </a:lnTo>
                <a:lnTo>
                  <a:pt x="37477" y="20320"/>
                </a:lnTo>
                <a:lnTo>
                  <a:pt x="37477" y="135890"/>
                </a:lnTo>
                <a:lnTo>
                  <a:pt x="62941" y="135890"/>
                </a:lnTo>
                <a:lnTo>
                  <a:pt x="62941" y="20320"/>
                </a:lnTo>
                <a:lnTo>
                  <a:pt x="100228" y="20320"/>
                </a:lnTo>
                <a:lnTo>
                  <a:pt x="100228" y="0"/>
                </a:lnTo>
                <a:close/>
              </a:path>
            </a:pathLst>
          </a:custGeom>
          <a:solidFill>
            <a:srgbClr val="FC8F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2171604" y="7671762"/>
            <a:ext cx="26034" cy="136525"/>
          </a:xfrm>
          <a:custGeom>
            <a:avLst/>
            <a:gdLst/>
            <a:ahLst/>
            <a:cxnLst/>
            <a:rect l="l" t="t" r="r" b="b"/>
            <a:pathLst>
              <a:path w="26035" h="136525">
                <a:moveTo>
                  <a:pt x="25653" y="0"/>
                </a:moveTo>
                <a:lnTo>
                  <a:pt x="0" y="0"/>
                </a:lnTo>
                <a:lnTo>
                  <a:pt x="0" y="136131"/>
                </a:lnTo>
                <a:lnTo>
                  <a:pt x="25653" y="136131"/>
                </a:lnTo>
                <a:lnTo>
                  <a:pt x="25653" y="0"/>
                </a:lnTo>
                <a:close/>
              </a:path>
            </a:pathLst>
          </a:custGeom>
          <a:solidFill>
            <a:srgbClr val="FC8F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73835" y="7671754"/>
            <a:ext cx="116991" cy="13614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442171" y="7671568"/>
            <a:ext cx="131797" cy="13633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636746" y="7671754"/>
            <a:ext cx="116991" cy="13614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896645" y="7671759"/>
            <a:ext cx="120153" cy="136131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3154566" y="7672164"/>
            <a:ext cx="100330" cy="135890"/>
          </a:xfrm>
          <a:custGeom>
            <a:avLst/>
            <a:gdLst/>
            <a:ahLst/>
            <a:cxnLst/>
            <a:rect l="l" t="t" r="r" b="b"/>
            <a:pathLst>
              <a:path w="100329" h="135890">
                <a:moveTo>
                  <a:pt x="100228" y="0"/>
                </a:moveTo>
                <a:lnTo>
                  <a:pt x="0" y="0"/>
                </a:lnTo>
                <a:lnTo>
                  <a:pt x="0" y="20320"/>
                </a:lnTo>
                <a:lnTo>
                  <a:pt x="37477" y="20320"/>
                </a:lnTo>
                <a:lnTo>
                  <a:pt x="37477" y="135890"/>
                </a:lnTo>
                <a:lnTo>
                  <a:pt x="62941" y="135890"/>
                </a:lnTo>
                <a:lnTo>
                  <a:pt x="62941" y="20320"/>
                </a:lnTo>
                <a:lnTo>
                  <a:pt x="100228" y="20320"/>
                </a:lnTo>
                <a:lnTo>
                  <a:pt x="100228" y="0"/>
                </a:lnTo>
                <a:close/>
              </a:path>
            </a:pathLst>
          </a:custGeom>
          <a:solidFill>
            <a:srgbClr val="FC8F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7" name="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318946" y="7671757"/>
            <a:ext cx="100038" cy="136131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662331" y="7671763"/>
            <a:ext cx="99431" cy="136131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67756" y="7671568"/>
            <a:ext cx="131797" cy="136330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3816068" y="7671568"/>
            <a:ext cx="222250" cy="175260"/>
            <a:chOff x="5736308" y="7717288"/>
            <a:chExt cx="222250" cy="175260"/>
          </a:xfrm>
        </p:grpSpPr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36308" y="7717288"/>
              <a:ext cx="131797" cy="13633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5910164" y="7717473"/>
              <a:ext cx="48260" cy="175260"/>
            </a:xfrm>
            <a:custGeom>
              <a:avLst/>
              <a:gdLst/>
              <a:ahLst/>
              <a:cxnLst/>
              <a:rect l="l" t="t" r="r" b="b"/>
              <a:pathLst>
                <a:path w="48260" h="175259">
                  <a:moveTo>
                    <a:pt x="48134" y="0"/>
                  </a:moveTo>
                  <a:lnTo>
                    <a:pt x="22690" y="0"/>
                  </a:lnTo>
                  <a:lnTo>
                    <a:pt x="22690" y="146403"/>
                  </a:lnTo>
                  <a:lnTo>
                    <a:pt x="20910" y="154885"/>
                  </a:lnTo>
                  <a:lnTo>
                    <a:pt x="11444" y="154885"/>
                  </a:lnTo>
                  <a:lnTo>
                    <a:pt x="6910" y="154885"/>
                  </a:lnTo>
                  <a:lnTo>
                    <a:pt x="3350" y="154288"/>
                  </a:lnTo>
                  <a:lnTo>
                    <a:pt x="785" y="153304"/>
                  </a:lnTo>
                  <a:lnTo>
                    <a:pt x="0" y="172246"/>
                  </a:lnTo>
                  <a:lnTo>
                    <a:pt x="1183" y="173031"/>
                  </a:lnTo>
                  <a:lnTo>
                    <a:pt x="8879" y="175010"/>
                  </a:lnTo>
                  <a:lnTo>
                    <a:pt x="17559" y="175010"/>
                  </a:lnTo>
                  <a:lnTo>
                    <a:pt x="47659" y="144266"/>
                  </a:lnTo>
                  <a:lnTo>
                    <a:pt x="48134" y="134561"/>
                  </a:lnTo>
                  <a:lnTo>
                    <a:pt x="48134" y="0"/>
                  </a:lnTo>
                  <a:close/>
                </a:path>
              </a:pathLst>
            </a:custGeom>
            <a:solidFill>
              <a:srgbClr val="FC8F9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23" name="object 2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07539" y="7669788"/>
            <a:ext cx="142445" cy="140477"/>
          </a:xfrm>
          <a:prstGeom prst="rect">
            <a:avLst/>
          </a:prstGeom>
        </p:spPr>
      </p:pic>
      <p:sp>
        <p:nvSpPr>
          <p:cNvPr id="24" name="object 24"/>
          <p:cNvSpPr/>
          <p:nvPr/>
        </p:nvSpPr>
        <p:spPr>
          <a:xfrm>
            <a:off x="1500562" y="6354287"/>
            <a:ext cx="354965" cy="385445"/>
          </a:xfrm>
          <a:custGeom>
            <a:avLst/>
            <a:gdLst/>
            <a:ahLst/>
            <a:cxnLst/>
            <a:rect l="l" t="t" r="r" b="b"/>
            <a:pathLst>
              <a:path w="354964" h="385445">
                <a:moveTo>
                  <a:pt x="192622" y="0"/>
                </a:moveTo>
                <a:lnTo>
                  <a:pt x="148900" y="4366"/>
                </a:lnTo>
                <a:lnTo>
                  <a:pt x="108529" y="17174"/>
                </a:lnTo>
                <a:lnTo>
                  <a:pt x="72739" y="37990"/>
                </a:lnTo>
                <a:lnTo>
                  <a:pt x="42761" y="66378"/>
                </a:lnTo>
                <a:lnTo>
                  <a:pt x="19825" y="101903"/>
                </a:lnTo>
                <a:lnTo>
                  <a:pt x="5161" y="144129"/>
                </a:lnTo>
                <a:lnTo>
                  <a:pt x="0" y="192622"/>
                </a:lnTo>
                <a:lnTo>
                  <a:pt x="5164" y="242819"/>
                </a:lnTo>
                <a:lnTo>
                  <a:pt x="19850" y="285708"/>
                </a:lnTo>
                <a:lnTo>
                  <a:pt x="42846" y="321138"/>
                </a:lnTo>
                <a:lnTo>
                  <a:pt x="72940" y="348958"/>
                </a:lnTo>
                <a:lnTo>
                  <a:pt x="108922" y="369016"/>
                </a:lnTo>
                <a:lnTo>
                  <a:pt x="149579" y="381162"/>
                </a:lnTo>
                <a:lnTo>
                  <a:pt x="193700" y="385244"/>
                </a:lnTo>
                <a:lnTo>
                  <a:pt x="259299" y="377274"/>
                </a:lnTo>
                <a:lnTo>
                  <a:pt x="306991" y="358804"/>
                </a:lnTo>
                <a:lnTo>
                  <a:pt x="338351" y="338000"/>
                </a:lnTo>
                <a:lnTo>
                  <a:pt x="354952" y="323026"/>
                </a:lnTo>
                <a:lnTo>
                  <a:pt x="354952" y="173146"/>
                </a:lnTo>
                <a:lnTo>
                  <a:pt x="196946" y="173146"/>
                </a:lnTo>
                <a:lnTo>
                  <a:pt x="196946" y="227794"/>
                </a:lnTo>
                <a:lnTo>
                  <a:pt x="286776" y="227794"/>
                </a:lnTo>
                <a:lnTo>
                  <a:pt x="286776" y="296514"/>
                </a:lnTo>
                <a:lnTo>
                  <a:pt x="282150" y="300910"/>
                </a:lnTo>
                <a:lnTo>
                  <a:pt x="266820" y="310582"/>
                </a:lnTo>
                <a:lnTo>
                  <a:pt x="238604" y="320253"/>
                </a:lnTo>
                <a:lnTo>
                  <a:pt x="195323" y="324649"/>
                </a:lnTo>
                <a:lnTo>
                  <a:pt x="146916" y="315730"/>
                </a:lnTo>
                <a:lnTo>
                  <a:pt x="107941" y="289817"/>
                </a:lnTo>
                <a:lnTo>
                  <a:pt x="81952" y="248180"/>
                </a:lnTo>
                <a:lnTo>
                  <a:pt x="72500" y="192088"/>
                </a:lnTo>
                <a:lnTo>
                  <a:pt x="81682" y="135992"/>
                </a:lnTo>
                <a:lnTo>
                  <a:pt x="106995" y="94355"/>
                </a:lnTo>
                <a:lnTo>
                  <a:pt x="145091" y="68445"/>
                </a:lnTo>
                <a:lnTo>
                  <a:pt x="192622" y="59526"/>
                </a:lnTo>
                <a:lnTo>
                  <a:pt x="229499" y="63837"/>
                </a:lnTo>
                <a:lnTo>
                  <a:pt x="258768" y="74944"/>
                </a:lnTo>
                <a:lnTo>
                  <a:pt x="281340" y="90108"/>
                </a:lnTo>
                <a:lnTo>
                  <a:pt x="298127" y="106593"/>
                </a:lnTo>
                <a:lnTo>
                  <a:pt x="345204" y="64929"/>
                </a:lnTo>
                <a:lnTo>
                  <a:pt x="329429" y="49077"/>
                </a:lnTo>
                <a:lnTo>
                  <a:pt x="300161" y="27391"/>
                </a:lnTo>
                <a:lnTo>
                  <a:pt x="255268" y="8242"/>
                </a:lnTo>
                <a:lnTo>
                  <a:pt x="1926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1915607" y="6466299"/>
            <a:ext cx="284480" cy="273050"/>
          </a:xfrm>
          <a:custGeom>
            <a:avLst/>
            <a:gdLst/>
            <a:ahLst/>
            <a:cxnLst/>
            <a:rect l="l" t="t" r="r" b="b"/>
            <a:pathLst>
              <a:path w="284479" h="273050">
                <a:moveTo>
                  <a:pt x="142299" y="0"/>
                </a:moveTo>
                <a:lnTo>
                  <a:pt x="96539" y="6288"/>
                </a:lnTo>
                <a:lnTo>
                  <a:pt x="57379" y="24342"/>
                </a:lnTo>
                <a:lnTo>
                  <a:pt x="26869" y="52939"/>
                </a:lnTo>
                <a:lnTo>
                  <a:pt x="7059" y="90861"/>
                </a:lnTo>
                <a:lnTo>
                  <a:pt x="0" y="136885"/>
                </a:lnTo>
                <a:lnTo>
                  <a:pt x="7059" y="182798"/>
                </a:lnTo>
                <a:lnTo>
                  <a:pt x="26869" y="220452"/>
                </a:lnTo>
                <a:lnTo>
                  <a:pt x="57379" y="248730"/>
                </a:lnTo>
                <a:lnTo>
                  <a:pt x="96539" y="266516"/>
                </a:lnTo>
                <a:lnTo>
                  <a:pt x="142299" y="272693"/>
                </a:lnTo>
                <a:lnTo>
                  <a:pt x="187794" y="266516"/>
                </a:lnTo>
                <a:lnTo>
                  <a:pt x="226795" y="248730"/>
                </a:lnTo>
                <a:lnTo>
                  <a:pt x="257226" y="220452"/>
                </a:lnTo>
                <a:lnTo>
                  <a:pt x="259910" y="215344"/>
                </a:lnTo>
                <a:lnTo>
                  <a:pt x="142299" y="215344"/>
                </a:lnTo>
                <a:lnTo>
                  <a:pt x="112136" y="209146"/>
                </a:lnTo>
                <a:lnTo>
                  <a:pt x="90086" y="192144"/>
                </a:lnTo>
                <a:lnTo>
                  <a:pt x="76556" y="166721"/>
                </a:lnTo>
                <a:lnTo>
                  <a:pt x="71955" y="135262"/>
                </a:lnTo>
                <a:lnTo>
                  <a:pt x="76556" y="103889"/>
                </a:lnTo>
                <a:lnTo>
                  <a:pt x="90086" y="78653"/>
                </a:lnTo>
                <a:lnTo>
                  <a:pt x="112136" y="61838"/>
                </a:lnTo>
                <a:lnTo>
                  <a:pt x="142299" y="55726"/>
                </a:lnTo>
                <a:lnTo>
                  <a:pt x="258680" y="55726"/>
                </a:lnTo>
                <a:lnTo>
                  <a:pt x="257226" y="52939"/>
                </a:lnTo>
                <a:lnTo>
                  <a:pt x="226795" y="24342"/>
                </a:lnTo>
                <a:lnTo>
                  <a:pt x="187794" y="6288"/>
                </a:lnTo>
                <a:lnTo>
                  <a:pt x="142299" y="0"/>
                </a:lnTo>
                <a:close/>
              </a:path>
              <a:path w="284479" h="273050">
                <a:moveTo>
                  <a:pt x="258680" y="55726"/>
                </a:moveTo>
                <a:lnTo>
                  <a:pt x="142299" y="55726"/>
                </a:lnTo>
                <a:lnTo>
                  <a:pt x="172011" y="61838"/>
                </a:lnTo>
                <a:lnTo>
                  <a:pt x="194111" y="78653"/>
                </a:lnTo>
                <a:lnTo>
                  <a:pt x="207891" y="103889"/>
                </a:lnTo>
                <a:lnTo>
                  <a:pt x="212642" y="135262"/>
                </a:lnTo>
                <a:lnTo>
                  <a:pt x="207891" y="166721"/>
                </a:lnTo>
                <a:lnTo>
                  <a:pt x="194111" y="192144"/>
                </a:lnTo>
                <a:lnTo>
                  <a:pt x="172011" y="209146"/>
                </a:lnTo>
                <a:lnTo>
                  <a:pt x="142299" y="215344"/>
                </a:lnTo>
                <a:lnTo>
                  <a:pt x="259910" y="215344"/>
                </a:lnTo>
                <a:lnTo>
                  <a:pt x="277008" y="182798"/>
                </a:lnTo>
                <a:lnTo>
                  <a:pt x="284064" y="136885"/>
                </a:lnTo>
                <a:lnTo>
                  <a:pt x="277008" y="90861"/>
                </a:lnTo>
                <a:lnTo>
                  <a:pt x="258680" y="557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2263544" y="6359696"/>
            <a:ext cx="281940" cy="378460"/>
          </a:xfrm>
          <a:custGeom>
            <a:avLst/>
            <a:gdLst/>
            <a:ahLst/>
            <a:cxnLst/>
            <a:rect l="l" t="t" r="r" b="b"/>
            <a:pathLst>
              <a:path w="281939" h="378459">
                <a:moveTo>
                  <a:pt x="247162" y="335476"/>
                </a:moveTo>
                <a:lnTo>
                  <a:pt x="66552" y="335476"/>
                </a:lnTo>
                <a:lnTo>
                  <a:pt x="83498" y="354709"/>
                </a:lnTo>
                <a:lnTo>
                  <a:pt x="103486" y="368007"/>
                </a:lnTo>
                <a:lnTo>
                  <a:pt x="126517" y="375725"/>
                </a:lnTo>
                <a:lnTo>
                  <a:pt x="152592" y="378218"/>
                </a:lnTo>
                <a:lnTo>
                  <a:pt x="196522" y="371262"/>
                </a:lnTo>
                <a:lnTo>
                  <a:pt x="232274" y="351918"/>
                </a:lnTo>
                <a:lnTo>
                  <a:pt x="247162" y="335476"/>
                </a:lnTo>
                <a:close/>
              </a:path>
              <a:path w="281939" h="378459">
                <a:moveTo>
                  <a:pt x="69264" y="0"/>
                </a:moveTo>
                <a:lnTo>
                  <a:pt x="0" y="0"/>
                </a:lnTo>
                <a:lnTo>
                  <a:pt x="0" y="373349"/>
                </a:lnTo>
                <a:lnTo>
                  <a:pt x="63851" y="373349"/>
                </a:lnTo>
                <a:lnTo>
                  <a:pt x="65474" y="335476"/>
                </a:lnTo>
                <a:lnTo>
                  <a:pt x="247162" y="335476"/>
                </a:lnTo>
                <a:lnTo>
                  <a:pt x="256472" y="325194"/>
                </a:lnTo>
                <a:lnTo>
                  <a:pt x="140142" y="325194"/>
                </a:lnTo>
                <a:lnTo>
                  <a:pt x="110012" y="318506"/>
                </a:lnTo>
                <a:lnTo>
                  <a:pt x="86982" y="300506"/>
                </a:lnTo>
                <a:lnTo>
                  <a:pt x="72271" y="274288"/>
                </a:lnTo>
                <a:lnTo>
                  <a:pt x="67097" y="242945"/>
                </a:lnTo>
                <a:lnTo>
                  <a:pt x="72314" y="209493"/>
                </a:lnTo>
                <a:lnTo>
                  <a:pt x="86916" y="183902"/>
                </a:lnTo>
                <a:lnTo>
                  <a:pt x="109327" y="167543"/>
                </a:lnTo>
                <a:lnTo>
                  <a:pt x="137974" y="161785"/>
                </a:lnTo>
                <a:lnTo>
                  <a:pt x="260044" y="161785"/>
                </a:lnTo>
                <a:lnTo>
                  <a:pt x="259721" y="161028"/>
                </a:lnTo>
                <a:lnTo>
                  <a:pt x="248117" y="147723"/>
                </a:lnTo>
                <a:lnTo>
                  <a:pt x="68175" y="147723"/>
                </a:lnTo>
                <a:lnTo>
                  <a:pt x="68346" y="145642"/>
                </a:lnTo>
                <a:lnTo>
                  <a:pt x="68720" y="139603"/>
                </a:lnTo>
                <a:lnTo>
                  <a:pt x="69030" y="131573"/>
                </a:lnTo>
                <a:lnTo>
                  <a:pt x="69112" y="128569"/>
                </a:lnTo>
                <a:lnTo>
                  <a:pt x="69264" y="116876"/>
                </a:lnTo>
                <a:lnTo>
                  <a:pt x="69264" y="0"/>
                </a:lnTo>
                <a:close/>
              </a:path>
              <a:path w="281939" h="378459">
                <a:moveTo>
                  <a:pt x="260044" y="161785"/>
                </a:moveTo>
                <a:lnTo>
                  <a:pt x="137974" y="161785"/>
                </a:lnTo>
                <a:lnTo>
                  <a:pt x="168338" y="168076"/>
                </a:lnTo>
                <a:lnTo>
                  <a:pt x="191342" y="185324"/>
                </a:lnTo>
                <a:lnTo>
                  <a:pt x="205923" y="211092"/>
                </a:lnTo>
                <a:lnTo>
                  <a:pt x="211019" y="242945"/>
                </a:lnTo>
                <a:lnTo>
                  <a:pt x="206260" y="274288"/>
                </a:lnTo>
                <a:lnTo>
                  <a:pt x="192422" y="300506"/>
                </a:lnTo>
                <a:lnTo>
                  <a:pt x="170163" y="318506"/>
                </a:lnTo>
                <a:lnTo>
                  <a:pt x="140142" y="325194"/>
                </a:lnTo>
                <a:lnTo>
                  <a:pt x="256472" y="325194"/>
                </a:lnTo>
                <a:lnTo>
                  <a:pt x="258939" y="322469"/>
                </a:lnTo>
                <a:lnTo>
                  <a:pt x="275605" y="285202"/>
                </a:lnTo>
                <a:lnTo>
                  <a:pt x="281363" y="242400"/>
                </a:lnTo>
                <a:lnTo>
                  <a:pt x="275801" y="198664"/>
                </a:lnTo>
                <a:lnTo>
                  <a:pt x="260044" y="161785"/>
                </a:lnTo>
                <a:close/>
              </a:path>
              <a:path w="281939" h="378459">
                <a:moveTo>
                  <a:pt x="157461" y="105515"/>
                </a:moveTo>
                <a:lnTo>
                  <a:pt x="132121" y="107923"/>
                </a:lnTo>
                <a:lnTo>
                  <a:pt x="108961" y="115455"/>
                </a:lnTo>
                <a:lnTo>
                  <a:pt x="88135" y="128569"/>
                </a:lnTo>
                <a:lnTo>
                  <a:pt x="69798" y="147723"/>
                </a:lnTo>
                <a:lnTo>
                  <a:pt x="248117" y="147723"/>
                </a:lnTo>
                <a:lnTo>
                  <a:pt x="234032" y="131573"/>
                </a:lnTo>
                <a:lnTo>
                  <a:pt x="199642" y="112376"/>
                </a:lnTo>
                <a:lnTo>
                  <a:pt x="157461" y="1055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2601213" y="6352661"/>
            <a:ext cx="83820" cy="381000"/>
          </a:xfrm>
          <a:custGeom>
            <a:avLst/>
            <a:gdLst/>
            <a:ahLst/>
            <a:cxnLst/>
            <a:rect l="l" t="t" r="r" b="b"/>
            <a:pathLst>
              <a:path w="83820" h="381000">
                <a:moveTo>
                  <a:pt x="76290" y="118499"/>
                </a:moveTo>
                <a:lnTo>
                  <a:pt x="7036" y="118499"/>
                </a:lnTo>
                <a:lnTo>
                  <a:pt x="7036" y="380386"/>
                </a:lnTo>
                <a:lnTo>
                  <a:pt x="76290" y="380386"/>
                </a:lnTo>
                <a:lnTo>
                  <a:pt x="76290" y="118499"/>
                </a:lnTo>
                <a:close/>
              </a:path>
              <a:path w="83820" h="381000">
                <a:moveTo>
                  <a:pt x="41663" y="0"/>
                </a:moveTo>
                <a:lnTo>
                  <a:pt x="24883" y="2884"/>
                </a:lnTo>
                <a:lnTo>
                  <a:pt x="11702" y="10892"/>
                </a:lnTo>
                <a:lnTo>
                  <a:pt x="3086" y="23058"/>
                </a:lnTo>
                <a:lnTo>
                  <a:pt x="0" y="38417"/>
                </a:lnTo>
                <a:lnTo>
                  <a:pt x="3086" y="54010"/>
                </a:lnTo>
                <a:lnTo>
                  <a:pt x="11702" y="66151"/>
                </a:lnTo>
                <a:lnTo>
                  <a:pt x="24883" y="74029"/>
                </a:lnTo>
                <a:lnTo>
                  <a:pt x="41663" y="76835"/>
                </a:lnTo>
                <a:lnTo>
                  <a:pt x="58442" y="74029"/>
                </a:lnTo>
                <a:lnTo>
                  <a:pt x="71619" y="66151"/>
                </a:lnTo>
                <a:lnTo>
                  <a:pt x="80232" y="54010"/>
                </a:lnTo>
                <a:lnTo>
                  <a:pt x="83316" y="38417"/>
                </a:lnTo>
                <a:lnTo>
                  <a:pt x="80232" y="23058"/>
                </a:lnTo>
                <a:lnTo>
                  <a:pt x="71619" y="10892"/>
                </a:lnTo>
                <a:lnTo>
                  <a:pt x="58442" y="2884"/>
                </a:lnTo>
                <a:lnTo>
                  <a:pt x="416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2739742" y="6466292"/>
            <a:ext cx="265430" cy="273050"/>
          </a:xfrm>
          <a:custGeom>
            <a:avLst/>
            <a:gdLst/>
            <a:ahLst/>
            <a:cxnLst/>
            <a:rect l="l" t="t" r="r" b="b"/>
            <a:pathLst>
              <a:path w="265429" h="273050">
                <a:moveTo>
                  <a:pt x="135817" y="0"/>
                </a:moveTo>
                <a:lnTo>
                  <a:pt x="93016" y="6523"/>
                </a:lnTo>
                <a:lnTo>
                  <a:pt x="55748" y="25175"/>
                </a:lnTo>
                <a:lnTo>
                  <a:pt x="26300" y="54579"/>
                </a:lnTo>
                <a:lnTo>
                  <a:pt x="6955" y="93360"/>
                </a:lnTo>
                <a:lnTo>
                  <a:pt x="0" y="140142"/>
                </a:lnTo>
                <a:lnTo>
                  <a:pt x="6709" y="186340"/>
                </a:lnTo>
                <a:lnTo>
                  <a:pt x="25626" y="223267"/>
                </a:lnTo>
                <a:lnTo>
                  <a:pt x="54932" y="250350"/>
                </a:lnTo>
                <a:lnTo>
                  <a:pt x="92809" y="267020"/>
                </a:lnTo>
                <a:lnTo>
                  <a:pt x="137440" y="272703"/>
                </a:lnTo>
                <a:lnTo>
                  <a:pt x="180750" y="268241"/>
                </a:lnTo>
                <a:lnTo>
                  <a:pt x="214880" y="257286"/>
                </a:lnTo>
                <a:lnTo>
                  <a:pt x="239780" y="243491"/>
                </a:lnTo>
                <a:lnTo>
                  <a:pt x="255395" y="230506"/>
                </a:lnTo>
                <a:lnTo>
                  <a:pt x="247549" y="219679"/>
                </a:lnTo>
                <a:lnTo>
                  <a:pt x="149335" y="219679"/>
                </a:lnTo>
                <a:lnTo>
                  <a:pt x="121412" y="215900"/>
                </a:lnTo>
                <a:lnTo>
                  <a:pt x="98002" y="204461"/>
                </a:lnTo>
                <a:lnTo>
                  <a:pt x="80780" y="185210"/>
                </a:lnTo>
                <a:lnTo>
                  <a:pt x="71421" y="157995"/>
                </a:lnTo>
                <a:lnTo>
                  <a:pt x="264044" y="157995"/>
                </a:lnTo>
                <a:lnTo>
                  <a:pt x="264214" y="154402"/>
                </a:lnTo>
                <a:lnTo>
                  <a:pt x="264588" y="145482"/>
                </a:lnTo>
                <a:lnTo>
                  <a:pt x="264963" y="134026"/>
                </a:lnTo>
                <a:lnTo>
                  <a:pt x="265133" y="122823"/>
                </a:lnTo>
                <a:lnTo>
                  <a:pt x="263357" y="113085"/>
                </a:lnTo>
                <a:lnTo>
                  <a:pt x="70343" y="113085"/>
                </a:lnTo>
                <a:lnTo>
                  <a:pt x="75619" y="89523"/>
                </a:lnTo>
                <a:lnTo>
                  <a:pt x="88197" y="69866"/>
                </a:lnTo>
                <a:lnTo>
                  <a:pt x="108081" y="56398"/>
                </a:lnTo>
                <a:lnTo>
                  <a:pt x="135273" y="51401"/>
                </a:lnTo>
                <a:lnTo>
                  <a:pt x="241313" y="51401"/>
                </a:lnTo>
                <a:lnTo>
                  <a:pt x="230706" y="35237"/>
                </a:lnTo>
                <a:lnTo>
                  <a:pt x="190032" y="9375"/>
                </a:lnTo>
                <a:lnTo>
                  <a:pt x="135817" y="0"/>
                </a:lnTo>
                <a:close/>
              </a:path>
              <a:path w="265429" h="273050">
                <a:moveTo>
                  <a:pt x="228338" y="193166"/>
                </a:moveTo>
                <a:lnTo>
                  <a:pt x="215688" y="201872"/>
                </a:lnTo>
                <a:lnTo>
                  <a:pt x="197357" y="210479"/>
                </a:lnTo>
                <a:lnTo>
                  <a:pt x="174767" y="217057"/>
                </a:lnTo>
                <a:lnTo>
                  <a:pt x="149335" y="219679"/>
                </a:lnTo>
                <a:lnTo>
                  <a:pt x="247549" y="219679"/>
                </a:lnTo>
                <a:lnTo>
                  <a:pt x="228338" y="193166"/>
                </a:lnTo>
                <a:close/>
              </a:path>
              <a:path w="265429" h="273050">
                <a:moveTo>
                  <a:pt x="241313" y="51401"/>
                </a:moveTo>
                <a:lnTo>
                  <a:pt x="135273" y="51401"/>
                </a:lnTo>
                <a:lnTo>
                  <a:pt x="165130" y="57006"/>
                </a:lnTo>
                <a:lnTo>
                  <a:pt x="183425" y="71488"/>
                </a:lnTo>
                <a:lnTo>
                  <a:pt x="192792" y="91348"/>
                </a:lnTo>
                <a:lnTo>
                  <a:pt x="195868" y="113085"/>
                </a:lnTo>
                <a:lnTo>
                  <a:pt x="263357" y="113085"/>
                </a:lnTo>
                <a:lnTo>
                  <a:pt x="256264" y="74185"/>
                </a:lnTo>
                <a:lnTo>
                  <a:pt x="241313" y="514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3064422" y="6466294"/>
            <a:ext cx="161290" cy="267335"/>
          </a:xfrm>
          <a:custGeom>
            <a:avLst/>
            <a:gdLst/>
            <a:ahLst/>
            <a:cxnLst/>
            <a:rect l="l" t="t" r="r" b="b"/>
            <a:pathLst>
              <a:path w="161289" h="267334">
                <a:moveTo>
                  <a:pt x="133650" y="0"/>
                </a:moveTo>
                <a:lnTo>
                  <a:pt x="113165" y="3399"/>
                </a:lnTo>
                <a:lnTo>
                  <a:pt x="94758" y="12986"/>
                </a:lnTo>
                <a:lnTo>
                  <a:pt x="79702" y="27847"/>
                </a:lnTo>
                <a:lnTo>
                  <a:pt x="69264" y="47066"/>
                </a:lnTo>
                <a:lnTo>
                  <a:pt x="67641" y="47066"/>
                </a:lnTo>
                <a:lnTo>
                  <a:pt x="68720" y="4868"/>
                </a:lnTo>
                <a:lnTo>
                  <a:pt x="0" y="4868"/>
                </a:lnTo>
                <a:lnTo>
                  <a:pt x="0" y="266756"/>
                </a:lnTo>
                <a:lnTo>
                  <a:pt x="68720" y="266756"/>
                </a:lnTo>
                <a:lnTo>
                  <a:pt x="68720" y="137974"/>
                </a:lnTo>
                <a:lnTo>
                  <a:pt x="69329" y="123406"/>
                </a:lnTo>
                <a:lnTo>
                  <a:pt x="86861" y="76067"/>
                </a:lnTo>
                <a:lnTo>
                  <a:pt x="124446" y="61683"/>
                </a:lnTo>
                <a:lnTo>
                  <a:pt x="131745" y="61886"/>
                </a:lnTo>
                <a:lnTo>
                  <a:pt x="139398" y="62494"/>
                </a:lnTo>
                <a:lnTo>
                  <a:pt x="146745" y="63508"/>
                </a:lnTo>
                <a:lnTo>
                  <a:pt x="153126" y="64929"/>
                </a:lnTo>
                <a:lnTo>
                  <a:pt x="156372" y="64929"/>
                </a:lnTo>
                <a:lnTo>
                  <a:pt x="161241" y="4868"/>
                </a:lnTo>
                <a:lnTo>
                  <a:pt x="159440" y="4108"/>
                </a:lnTo>
                <a:lnTo>
                  <a:pt x="154140" y="2434"/>
                </a:lnTo>
                <a:lnTo>
                  <a:pt x="145493" y="760"/>
                </a:lnTo>
                <a:lnTo>
                  <a:pt x="1336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3273292" y="6466292"/>
            <a:ext cx="243204" cy="267335"/>
          </a:xfrm>
          <a:custGeom>
            <a:avLst/>
            <a:gdLst/>
            <a:ahLst/>
            <a:cxnLst/>
            <a:rect l="l" t="t" r="r" b="b"/>
            <a:pathLst>
              <a:path w="243204" h="267334">
                <a:moveTo>
                  <a:pt x="148791" y="0"/>
                </a:moveTo>
                <a:lnTo>
                  <a:pt x="122535" y="3052"/>
                </a:lnTo>
                <a:lnTo>
                  <a:pt x="100642" y="11836"/>
                </a:lnTo>
                <a:lnTo>
                  <a:pt x="83211" y="25793"/>
                </a:lnTo>
                <a:lnTo>
                  <a:pt x="70343" y="44365"/>
                </a:lnTo>
                <a:lnTo>
                  <a:pt x="68720" y="44365"/>
                </a:lnTo>
                <a:lnTo>
                  <a:pt x="69264" y="4868"/>
                </a:lnTo>
                <a:lnTo>
                  <a:pt x="0" y="4868"/>
                </a:lnTo>
                <a:lnTo>
                  <a:pt x="0" y="266756"/>
                </a:lnTo>
                <a:lnTo>
                  <a:pt x="69264" y="266756"/>
                </a:lnTo>
                <a:lnTo>
                  <a:pt x="69264" y="136351"/>
                </a:lnTo>
                <a:lnTo>
                  <a:pt x="72215" y="105437"/>
                </a:lnTo>
                <a:lnTo>
                  <a:pt x="81911" y="80150"/>
                </a:lnTo>
                <a:lnTo>
                  <a:pt x="99621" y="63080"/>
                </a:lnTo>
                <a:lnTo>
                  <a:pt x="126613" y="56815"/>
                </a:lnTo>
                <a:lnTo>
                  <a:pt x="150861" y="62243"/>
                </a:lnTo>
                <a:lnTo>
                  <a:pt x="165167" y="77107"/>
                </a:lnTo>
                <a:lnTo>
                  <a:pt x="171965" y="99275"/>
                </a:lnTo>
                <a:lnTo>
                  <a:pt x="173691" y="126613"/>
                </a:lnTo>
                <a:lnTo>
                  <a:pt x="173691" y="266756"/>
                </a:lnTo>
                <a:lnTo>
                  <a:pt x="242945" y="266756"/>
                </a:lnTo>
                <a:lnTo>
                  <a:pt x="242945" y="111462"/>
                </a:lnTo>
                <a:lnTo>
                  <a:pt x="238812" y="67568"/>
                </a:lnTo>
                <a:lnTo>
                  <a:pt x="224076" y="32195"/>
                </a:lnTo>
                <a:lnTo>
                  <a:pt x="195237" y="8590"/>
                </a:lnTo>
                <a:lnTo>
                  <a:pt x="148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3575797" y="6466299"/>
            <a:ext cx="284480" cy="273050"/>
          </a:xfrm>
          <a:custGeom>
            <a:avLst/>
            <a:gdLst/>
            <a:ahLst/>
            <a:cxnLst/>
            <a:rect l="l" t="t" r="r" b="b"/>
            <a:pathLst>
              <a:path w="284479" h="273050">
                <a:moveTo>
                  <a:pt x="142299" y="0"/>
                </a:moveTo>
                <a:lnTo>
                  <a:pt x="96539" y="6288"/>
                </a:lnTo>
                <a:lnTo>
                  <a:pt x="57379" y="24342"/>
                </a:lnTo>
                <a:lnTo>
                  <a:pt x="26869" y="52939"/>
                </a:lnTo>
                <a:lnTo>
                  <a:pt x="7059" y="90861"/>
                </a:lnTo>
                <a:lnTo>
                  <a:pt x="0" y="136885"/>
                </a:lnTo>
                <a:lnTo>
                  <a:pt x="7059" y="182798"/>
                </a:lnTo>
                <a:lnTo>
                  <a:pt x="26869" y="220452"/>
                </a:lnTo>
                <a:lnTo>
                  <a:pt x="57379" y="248730"/>
                </a:lnTo>
                <a:lnTo>
                  <a:pt x="96539" y="266516"/>
                </a:lnTo>
                <a:lnTo>
                  <a:pt x="142299" y="272693"/>
                </a:lnTo>
                <a:lnTo>
                  <a:pt x="187794" y="266516"/>
                </a:lnTo>
                <a:lnTo>
                  <a:pt x="226795" y="248730"/>
                </a:lnTo>
                <a:lnTo>
                  <a:pt x="257226" y="220452"/>
                </a:lnTo>
                <a:lnTo>
                  <a:pt x="259910" y="215344"/>
                </a:lnTo>
                <a:lnTo>
                  <a:pt x="142299" y="215344"/>
                </a:lnTo>
                <a:lnTo>
                  <a:pt x="112132" y="209146"/>
                </a:lnTo>
                <a:lnTo>
                  <a:pt x="90082" y="192144"/>
                </a:lnTo>
                <a:lnTo>
                  <a:pt x="76555" y="166721"/>
                </a:lnTo>
                <a:lnTo>
                  <a:pt x="71955" y="135262"/>
                </a:lnTo>
                <a:lnTo>
                  <a:pt x="76555" y="103889"/>
                </a:lnTo>
                <a:lnTo>
                  <a:pt x="90082" y="78653"/>
                </a:lnTo>
                <a:lnTo>
                  <a:pt x="112132" y="61838"/>
                </a:lnTo>
                <a:lnTo>
                  <a:pt x="142299" y="55726"/>
                </a:lnTo>
                <a:lnTo>
                  <a:pt x="258680" y="55726"/>
                </a:lnTo>
                <a:lnTo>
                  <a:pt x="257226" y="52939"/>
                </a:lnTo>
                <a:lnTo>
                  <a:pt x="226795" y="24342"/>
                </a:lnTo>
                <a:lnTo>
                  <a:pt x="187794" y="6288"/>
                </a:lnTo>
                <a:lnTo>
                  <a:pt x="142299" y="0"/>
                </a:lnTo>
                <a:close/>
              </a:path>
              <a:path w="284479" h="273050">
                <a:moveTo>
                  <a:pt x="258680" y="55726"/>
                </a:moveTo>
                <a:lnTo>
                  <a:pt x="142299" y="55726"/>
                </a:lnTo>
                <a:lnTo>
                  <a:pt x="172011" y="61838"/>
                </a:lnTo>
                <a:lnTo>
                  <a:pt x="194111" y="78653"/>
                </a:lnTo>
                <a:lnTo>
                  <a:pt x="207891" y="103889"/>
                </a:lnTo>
                <a:lnTo>
                  <a:pt x="212642" y="135262"/>
                </a:lnTo>
                <a:lnTo>
                  <a:pt x="207891" y="166721"/>
                </a:lnTo>
                <a:lnTo>
                  <a:pt x="194111" y="192144"/>
                </a:lnTo>
                <a:lnTo>
                  <a:pt x="172011" y="209146"/>
                </a:lnTo>
                <a:lnTo>
                  <a:pt x="142299" y="215344"/>
                </a:lnTo>
                <a:lnTo>
                  <a:pt x="259910" y="215344"/>
                </a:lnTo>
                <a:lnTo>
                  <a:pt x="277008" y="182798"/>
                </a:lnTo>
                <a:lnTo>
                  <a:pt x="284064" y="136885"/>
                </a:lnTo>
                <a:lnTo>
                  <a:pt x="277008" y="90861"/>
                </a:lnTo>
                <a:lnTo>
                  <a:pt x="258680" y="557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930381" y="6923434"/>
            <a:ext cx="281940" cy="379730"/>
          </a:xfrm>
          <a:custGeom>
            <a:avLst/>
            <a:gdLst/>
            <a:ahLst/>
            <a:cxnLst/>
            <a:rect l="l" t="t" r="r" b="b"/>
            <a:pathLst>
              <a:path w="281939" h="379729">
                <a:moveTo>
                  <a:pt x="128770" y="106604"/>
                </a:moveTo>
                <a:lnTo>
                  <a:pt x="84840" y="113555"/>
                </a:lnTo>
                <a:lnTo>
                  <a:pt x="49088" y="132869"/>
                </a:lnTo>
                <a:lnTo>
                  <a:pt x="22423" y="162233"/>
                </a:lnTo>
                <a:lnTo>
                  <a:pt x="5757" y="199336"/>
                </a:lnTo>
                <a:lnTo>
                  <a:pt x="0" y="241866"/>
                </a:lnTo>
                <a:lnTo>
                  <a:pt x="5510" y="286082"/>
                </a:lnTo>
                <a:lnTo>
                  <a:pt x="21487" y="323905"/>
                </a:lnTo>
                <a:lnTo>
                  <a:pt x="47100" y="353364"/>
                </a:lnTo>
                <a:lnTo>
                  <a:pt x="81515" y="372485"/>
                </a:lnTo>
                <a:lnTo>
                  <a:pt x="123901" y="379297"/>
                </a:lnTo>
                <a:lnTo>
                  <a:pt x="150266" y="376660"/>
                </a:lnTo>
                <a:lnTo>
                  <a:pt x="174497" y="368344"/>
                </a:lnTo>
                <a:lnTo>
                  <a:pt x="195885" y="353738"/>
                </a:lnTo>
                <a:lnTo>
                  <a:pt x="213721" y="332230"/>
                </a:lnTo>
                <a:lnTo>
                  <a:pt x="281363" y="332230"/>
                </a:lnTo>
                <a:lnTo>
                  <a:pt x="281363" y="323026"/>
                </a:lnTo>
                <a:lnTo>
                  <a:pt x="143388" y="323026"/>
                </a:lnTo>
                <a:lnTo>
                  <a:pt x="113028" y="316737"/>
                </a:lnTo>
                <a:lnTo>
                  <a:pt x="90024" y="299492"/>
                </a:lnTo>
                <a:lnTo>
                  <a:pt x="75441" y="273724"/>
                </a:lnTo>
                <a:lnTo>
                  <a:pt x="70343" y="241866"/>
                </a:lnTo>
                <a:lnTo>
                  <a:pt x="75102" y="210530"/>
                </a:lnTo>
                <a:lnTo>
                  <a:pt x="88941" y="184315"/>
                </a:lnTo>
                <a:lnTo>
                  <a:pt x="111199" y="166316"/>
                </a:lnTo>
                <a:lnTo>
                  <a:pt x="141220" y="159628"/>
                </a:lnTo>
                <a:lnTo>
                  <a:pt x="281363" y="159628"/>
                </a:lnTo>
                <a:lnTo>
                  <a:pt x="281363" y="147723"/>
                </a:lnTo>
                <a:lnTo>
                  <a:pt x="212098" y="147723"/>
                </a:lnTo>
                <a:lnTo>
                  <a:pt x="196263" y="129428"/>
                </a:lnTo>
                <a:lnTo>
                  <a:pt x="176724" y="116612"/>
                </a:lnTo>
                <a:lnTo>
                  <a:pt x="154041" y="109072"/>
                </a:lnTo>
                <a:lnTo>
                  <a:pt x="128770" y="106604"/>
                </a:lnTo>
                <a:close/>
              </a:path>
              <a:path w="281939" h="379729">
                <a:moveTo>
                  <a:pt x="281363" y="332230"/>
                </a:moveTo>
                <a:lnTo>
                  <a:pt x="215344" y="332230"/>
                </a:lnTo>
                <a:lnTo>
                  <a:pt x="215888" y="373349"/>
                </a:lnTo>
                <a:lnTo>
                  <a:pt x="281363" y="373349"/>
                </a:lnTo>
                <a:lnTo>
                  <a:pt x="281363" y="332230"/>
                </a:lnTo>
                <a:close/>
              </a:path>
              <a:path w="281939" h="379729">
                <a:moveTo>
                  <a:pt x="281363" y="159628"/>
                </a:moveTo>
                <a:lnTo>
                  <a:pt x="141220" y="159628"/>
                </a:lnTo>
                <a:lnTo>
                  <a:pt x="171355" y="166316"/>
                </a:lnTo>
                <a:lnTo>
                  <a:pt x="194384" y="184315"/>
                </a:lnTo>
                <a:lnTo>
                  <a:pt x="209092" y="210530"/>
                </a:lnTo>
                <a:lnTo>
                  <a:pt x="214265" y="241866"/>
                </a:lnTo>
                <a:lnTo>
                  <a:pt x="209050" y="275323"/>
                </a:lnTo>
                <a:lnTo>
                  <a:pt x="194450" y="300913"/>
                </a:lnTo>
                <a:lnTo>
                  <a:pt x="172039" y="317270"/>
                </a:lnTo>
                <a:lnTo>
                  <a:pt x="143388" y="323026"/>
                </a:lnTo>
                <a:lnTo>
                  <a:pt x="281363" y="323026"/>
                </a:lnTo>
                <a:lnTo>
                  <a:pt x="281363" y="159628"/>
                </a:lnTo>
                <a:close/>
              </a:path>
              <a:path w="281939" h="379729">
                <a:moveTo>
                  <a:pt x="281363" y="0"/>
                </a:moveTo>
                <a:lnTo>
                  <a:pt x="212642" y="0"/>
                </a:lnTo>
                <a:lnTo>
                  <a:pt x="212710" y="127969"/>
                </a:lnTo>
                <a:lnTo>
                  <a:pt x="212872" y="138354"/>
                </a:lnTo>
                <a:lnTo>
                  <a:pt x="213187" y="147723"/>
                </a:lnTo>
                <a:lnTo>
                  <a:pt x="281363" y="147723"/>
                </a:lnTo>
                <a:lnTo>
                  <a:pt x="2813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1274534" y="7030034"/>
            <a:ext cx="265430" cy="273050"/>
          </a:xfrm>
          <a:custGeom>
            <a:avLst/>
            <a:gdLst/>
            <a:ahLst/>
            <a:cxnLst/>
            <a:rect l="l" t="t" r="r" b="b"/>
            <a:pathLst>
              <a:path w="265429" h="273050">
                <a:moveTo>
                  <a:pt x="135817" y="0"/>
                </a:moveTo>
                <a:lnTo>
                  <a:pt x="93016" y="6523"/>
                </a:lnTo>
                <a:lnTo>
                  <a:pt x="55748" y="25175"/>
                </a:lnTo>
                <a:lnTo>
                  <a:pt x="26300" y="54579"/>
                </a:lnTo>
                <a:lnTo>
                  <a:pt x="6955" y="93360"/>
                </a:lnTo>
                <a:lnTo>
                  <a:pt x="0" y="140142"/>
                </a:lnTo>
                <a:lnTo>
                  <a:pt x="6709" y="186340"/>
                </a:lnTo>
                <a:lnTo>
                  <a:pt x="25626" y="223267"/>
                </a:lnTo>
                <a:lnTo>
                  <a:pt x="54932" y="250350"/>
                </a:lnTo>
                <a:lnTo>
                  <a:pt x="92809" y="267020"/>
                </a:lnTo>
                <a:lnTo>
                  <a:pt x="137440" y="272703"/>
                </a:lnTo>
                <a:lnTo>
                  <a:pt x="180750" y="268241"/>
                </a:lnTo>
                <a:lnTo>
                  <a:pt x="214880" y="257286"/>
                </a:lnTo>
                <a:lnTo>
                  <a:pt x="239780" y="243491"/>
                </a:lnTo>
                <a:lnTo>
                  <a:pt x="255395" y="230506"/>
                </a:lnTo>
                <a:lnTo>
                  <a:pt x="247549" y="219679"/>
                </a:lnTo>
                <a:lnTo>
                  <a:pt x="149335" y="219679"/>
                </a:lnTo>
                <a:lnTo>
                  <a:pt x="121412" y="215900"/>
                </a:lnTo>
                <a:lnTo>
                  <a:pt x="98002" y="204461"/>
                </a:lnTo>
                <a:lnTo>
                  <a:pt x="80780" y="185210"/>
                </a:lnTo>
                <a:lnTo>
                  <a:pt x="71421" y="157995"/>
                </a:lnTo>
                <a:lnTo>
                  <a:pt x="264044" y="157995"/>
                </a:lnTo>
                <a:lnTo>
                  <a:pt x="264214" y="154402"/>
                </a:lnTo>
                <a:lnTo>
                  <a:pt x="264588" y="145482"/>
                </a:lnTo>
                <a:lnTo>
                  <a:pt x="264963" y="134026"/>
                </a:lnTo>
                <a:lnTo>
                  <a:pt x="265133" y="122823"/>
                </a:lnTo>
                <a:lnTo>
                  <a:pt x="263357" y="113085"/>
                </a:lnTo>
                <a:lnTo>
                  <a:pt x="70343" y="113085"/>
                </a:lnTo>
                <a:lnTo>
                  <a:pt x="75619" y="89523"/>
                </a:lnTo>
                <a:lnTo>
                  <a:pt x="88197" y="69866"/>
                </a:lnTo>
                <a:lnTo>
                  <a:pt x="108081" y="56398"/>
                </a:lnTo>
                <a:lnTo>
                  <a:pt x="135273" y="51401"/>
                </a:lnTo>
                <a:lnTo>
                  <a:pt x="241313" y="51401"/>
                </a:lnTo>
                <a:lnTo>
                  <a:pt x="230706" y="35237"/>
                </a:lnTo>
                <a:lnTo>
                  <a:pt x="190032" y="9375"/>
                </a:lnTo>
                <a:lnTo>
                  <a:pt x="135817" y="0"/>
                </a:lnTo>
                <a:close/>
              </a:path>
              <a:path w="265429" h="273050">
                <a:moveTo>
                  <a:pt x="228338" y="193166"/>
                </a:moveTo>
                <a:lnTo>
                  <a:pt x="215688" y="201872"/>
                </a:lnTo>
                <a:lnTo>
                  <a:pt x="197357" y="210479"/>
                </a:lnTo>
                <a:lnTo>
                  <a:pt x="174767" y="217057"/>
                </a:lnTo>
                <a:lnTo>
                  <a:pt x="149335" y="219679"/>
                </a:lnTo>
                <a:lnTo>
                  <a:pt x="247549" y="219679"/>
                </a:lnTo>
                <a:lnTo>
                  <a:pt x="228338" y="193166"/>
                </a:lnTo>
                <a:close/>
              </a:path>
              <a:path w="265429" h="273050">
                <a:moveTo>
                  <a:pt x="241313" y="51401"/>
                </a:moveTo>
                <a:lnTo>
                  <a:pt x="135273" y="51401"/>
                </a:lnTo>
                <a:lnTo>
                  <a:pt x="165130" y="57006"/>
                </a:lnTo>
                <a:lnTo>
                  <a:pt x="183425" y="71488"/>
                </a:lnTo>
                <a:lnTo>
                  <a:pt x="192792" y="91348"/>
                </a:lnTo>
                <a:lnTo>
                  <a:pt x="195868" y="113085"/>
                </a:lnTo>
                <a:lnTo>
                  <a:pt x="263357" y="113085"/>
                </a:lnTo>
                <a:lnTo>
                  <a:pt x="256264" y="74185"/>
                </a:lnTo>
                <a:lnTo>
                  <a:pt x="241313" y="514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1750387" y="6923432"/>
            <a:ext cx="427990" cy="375285"/>
          </a:xfrm>
          <a:custGeom>
            <a:avLst/>
            <a:gdLst/>
            <a:ahLst/>
            <a:cxnLst/>
            <a:rect l="l" t="t" r="r" b="b"/>
            <a:pathLst>
              <a:path w="427989" h="375284">
                <a:moveTo>
                  <a:pt x="395537" y="0"/>
                </a:moveTo>
                <a:lnTo>
                  <a:pt x="306252" y="0"/>
                </a:lnTo>
                <a:lnTo>
                  <a:pt x="214810" y="267845"/>
                </a:lnTo>
                <a:lnTo>
                  <a:pt x="213731" y="267845"/>
                </a:lnTo>
                <a:lnTo>
                  <a:pt x="123367" y="0"/>
                </a:lnTo>
                <a:lnTo>
                  <a:pt x="30847" y="0"/>
                </a:lnTo>
                <a:lnTo>
                  <a:pt x="0" y="373349"/>
                </a:lnTo>
                <a:lnTo>
                  <a:pt x="67641" y="373349"/>
                </a:lnTo>
                <a:lnTo>
                  <a:pt x="87651" y="91452"/>
                </a:lnTo>
                <a:lnTo>
                  <a:pt x="89274" y="91452"/>
                </a:lnTo>
                <a:lnTo>
                  <a:pt x="186674" y="374972"/>
                </a:lnTo>
                <a:lnTo>
                  <a:pt x="235919" y="374972"/>
                </a:lnTo>
                <a:lnTo>
                  <a:pt x="335476" y="91452"/>
                </a:lnTo>
                <a:lnTo>
                  <a:pt x="336555" y="91452"/>
                </a:lnTo>
                <a:lnTo>
                  <a:pt x="358198" y="373349"/>
                </a:lnTo>
                <a:lnTo>
                  <a:pt x="427463" y="373349"/>
                </a:lnTo>
                <a:lnTo>
                  <a:pt x="3955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2240659" y="6916403"/>
            <a:ext cx="83820" cy="381000"/>
          </a:xfrm>
          <a:custGeom>
            <a:avLst/>
            <a:gdLst/>
            <a:ahLst/>
            <a:cxnLst/>
            <a:rect l="l" t="t" r="r" b="b"/>
            <a:pathLst>
              <a:path w="83820" h="381000">
                <a:moveTo>
                  <a:pt x="76290" y="118499"/>
                </a:moveTo>
                <a:lnTo>
                  <a:pt x="7036" y="118499"/>
                </a:lnTo>
                <a:lnTo>
                  <a:pt x="7036" y="380386"/>
                </a:lnTo>
                <a:lnTo>
                  <a:pt x="76290" y="380386"/>
                </a:lnTo>
                <a:lnTo>
                  <a:pt x="76290" y="118499"/>
                </a:lnTo>
                <a:close/>
              </a:path>
              <a:path w="83820" h="381000">
                <a:moveTo>
                  <a:pt x="41653" y="0"/>
                </a:moveTo>
                <a:lnTo>
                  <a:pt x="24874" y="2884"/>
                </a:lnTo>
                <a:lnTo>
                  <a:pt x="11697" y="10892"/>
                </a:lnTo>
                <a:lnTo>
                  <a:pt x="3084" y="23058"/>
                </a:lnTo>
                <a:lnTo>
                  <a:pt x="0" y="38417"/>
                </a:lnTo>
                <a:lnTo>
                  <a:pt x="3084" y="54010"/>
                </a:lnTo>
                <a:lnTo>
                  <a:pt x="11697" y="66151"/>
                </a:lnTo>
                <a:lnTo>
                  <a:pt x="24874" y="74029"/>
                </a:lnTo>
                <a:lnTo>
                  <a:pt x="41653" y="76835"/>
                </a:lnTo>
                <a:lnTo>
                  <a:pt x="58438" y="74029"/>
                </a:lnTo>
                <a:lnTo>
                  <a:pt x="71618" y="66151"/>
                </a:lnTo>
                <a:lnTo>
                  <a:pt x="80231" y="54010"/>
                </a:lnTo>
                <a:lnTo>
                  <a:pt x="83316" y="38417"/>
                </a:lnTo>
                <a:lnTo>
                  <a:pt x="80231" y="23058"/>
                </a:lnTo>
                <a:lnTo>
                  <a:pt x="71618" y="10892"/>
                </a:lnTo>
                <a:lnTo>
                  <a:pt x="58438" y="2884"/>
                </a:lnTo>
                <a:lnTo>
                  <a:pt x="416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2378108" y="7030040"/>
            <a:ext cx="240029" cy="273050"/>
          </a:xfrm>
          <a:custGeom>
            <a:avLst/>
            <a:gdLst/>
            <a:ahLst/>
            <a:cxnLst/>
            <a:rect l="l" t="t" r="r" b="b"/>
            <a:pathLst>
              <a:path w="240029" h="273050">
                <a:moveTo>
                  <a:pt x="138519" y="0"/>
                </a:moveTo>
                <a:lnTo>
                  <a:pt x="97101" y="6089"/>
                </a:lnTo>
                <a:lnTo>
                  <a:pt x="59372" y="23787"/>
                </a:lnTo>
                <a:lnTo>
                  <a:pt x="28499" y="52238"/>
                </a:lnTo>
                <a:lnTo>
                  <a:pt x="7653" y="90586"/>
                </a:lnTo>
                <a:lnTo>
                  <a:pt x="0" y="137974"/>
                </a:lnTo>
                <a:lnTo>
                  <a:pt x="7436" y="184811"/>
                </a:lnTo>
                <a:lnTo>
                  <a:pt x="27805" y="222324"/>
                </a:lnTo>
                <a:lnTo>
                  <a:pt x="58200" y="249891"/>
                </a:lnTo>
                <a:lnTo>
                  <a:pt x="95711" y="266889"/>
                </a:lnTo>
                <a:lnTo>
                  <a:pt x="137430" y="272693"/>
                </a:lnTo>
                <a:lnTo>
                  <a:pt x="182095" y="267883"/>
                </a:lnTo>
                <a:lnTo>
                  <a:pt x="212709" y="256937"/>
                </a:lnTo>
                <a:lnTo>
                  <a:pt x="231251" y="245075"/>
                </a:lnTo>
                <a:lnTo>
                  <a:pt x="239699" y="237521"/>
                </a:lnTo>
                <a:lnTo>
                  <a:pt x="220213" y="186664"/>
                </a:lnTo>
                <a:lnTo>
                  <a:pt x="215622" y="190977"/>
                </a:lnTo>
                <a:lnTo>
                  <a:pt x="202154" y="200465"/>
                </a:lnTo>
                <a:lnTo>
                  <a:pt x="180266" y="209953"/>
                </a:lnTo>
                <a:lnTo>
                  <a:pt x="150414" y="214265"/>
                </a:lnTo>
                <a:lnTo>
                  <a:pt x="119293" y="208608"/>
                </a:lnTo>
                <a:lnTo>
                  <a:pt x="94616" y="192550"/>
                </a:lnTo>
                <a:lnTo>
                  <a:pt x="78359" y="167463"/>
                </a:lnTo>
                <a:lnTo>
                  <a:pt x="72500" y="134718"/>
                </a:lnTo>
                <a:lnTo>
                  <a:pt x="78299" y="102403"/>
                </a:lnTo>
                <a:lnTo>
                  <a:pt x="94142" y="78251"/>
                </a:lnTo>
                <a:lnTo>
                  <a:pt x="117694" y="63127"/>
                </a:lnTo>
                <a:lnTo>
                  <a:pt x="146623" y="57893"/>
                </a:lnTo>
                <a:lnTo>
                  <a:pt x="173849" y="61139"/>
                </a:lnTo>
                <a:lnTo>
                  <a:pt x="194783" y="68849"/>
                </a:lnTo>
                <a:lnTo>
                  <a:pt x="209629" y="77979"/>
                </a:lnTo>
                <a:lnTo>
                  <a:pt x="218590" y="85484"/>
                </a:lnTo>
                <a:lnTo>
                  <a:pt x="237532" y="33548"/>
                </a:lnTo>
                <a:lnTo>
                  <a:pt x="228375" y="25333"/>
                </a:lnTo>
                <a:lnTo>
                  <a:pt x="210140" y="14131"/>
                </a:lnTo>
                <a:lnTo>
                  <a:pt x="180847" y="4251"/>
                </a:lnTo>
                <a:lnTo>
                  <a:pt x="1385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2671766" y="6923432"/>
            <a:ext cx="242570" cy="373380"/>
          </a:xfrm>
          <a:custGeom>
            <a:avLst/>
            <a:gdLst/>
            <a:ahLst/>
            <a:cxnLst/>
            <a:rect l="l" t="t" r="r" b="b"/>
            <a:pathLst>
              <a:path w="242570" h="373379">
                <a:moveTo>
                  <a:pt x="68709" y="0"/>
                </a:moveTo>
                <a:lnTo>
                  <a:pt x="0" y="0"/>
                </a:lnTo>
                <a:lnTo>
                  <a:pt x="0" y="373349"/>
                </a:lnTo>
                <a:lnTo>
                  <a:pt x="68709" y="373349"/>
                </a:lnTo>
                <a:lnTo>
                  <a:pt x="68709" y="242945"/>
                </a:lnTo>
                <a:lnTo>
                  <a:pt x="71661" y="212026"/>
                </a:lnTo>
                <a:lnTo>
                  <a:pt x="81361" y="186740"/>
                </a:lnTo>
                <a:lnTo>
                  <a:pt x="99075" y="169672"/>
                </a:lnTo>
                <a:lnTo>
                  <a:pt x="126069" y="163408"/>
                </a:lnTo>
                <a:lnTo>
                  <a:pt x="150317" y="168837"/>
                </a:lnTo>
                <a:lnTo>
                  <a:pt x="164623" y="183701"/>
                </a:lnTo>
                <a:lnTo>
                  <a:pt x="171421" y="205868"/>
                </a:lnTo>
                <a:lnTo>
                  <a:pt x="173146" y="233207"/>
                </a:lnTo>
                <a:lnTo>
                  <a:pt x="173146" y="373349"/>
                </a:lnTo>
                <a:lnTo>
                  <a:pt x="242400" y="373349"/>
                </a:lnTo>
                <a:lnTo>
                  <a:pt x="242400" y="218056"/>
                </a:lnTo>
                <a:lnTo>
                  <a:pt x="238266" y="174157"/>
                </a:lnTo>
                <a:lnTo>
                  <a:pt x="223529" y="138785"/>
                </a:lnTo>
                <a:lnTo>
                  <a:pt x="194693" y="115182"/>
                </a:lnTo>
                <a:lnTo>
                  <a:pt x="148257" y="106593"/>
                </a:lnTo>
                <a:lnTo>
                  <a:pt x="121993" y="109645"/>
                </a:lnTo>
                <a:lnTo>
                  <a:pt x="100095" y="118429"/>
                </a:lnTo>
                <a:lnTo>
                  <a:pt x="82663" y="132386"/>
                </a:lnTo>
                <a:lnTo>
                  <a:pt x="69798" y="150958"/>
                </a:lnTo>
                <a:lnTo>
                  <a:pt x="68709" y="150958"/>
                </a:lnTo>
                <a:lnTo>
                  <a:pt x="687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2973336" y="7030040"/>
            <a:ext cx="565150" cy="273050"/>
          </a:xfrm>
          <a:custGeom>
            <a:avLst/>
            <a:gdLst/>
            <a:ahLst/>
            <a:cxnLst/>
            <a:rect l="l" t="t" r="r" b="b"/>
            <a:pathLst>
              <a:path w="565150" h="273050">
                <a:moveTo>
                  <a:pt x="284073" y="136893"/>
                </a:moveTo>
                <a:lnTo>
                  <a:pt x="277012" y="90868"/>
                </a:lnTo>
                <a:lnTo>
                  <a:pt x="258686" y="55727"/>
                </a:lnTo>
                <a:lnTo>
                  <a:pt x="226796" y="24345"/>
                </a:lnTo>
                <a:lnTo>
                  <a:pt x="212648" y="17805"/>
                </a:lnTo>
                <a:lnTo>
                  <a:pt x="212648" y="135267"/>
                </a:lnTo>
                <a:lnTo>
                  <a:pt x="207899" y="166725"/>
                </a:lnTo>
                <a:lnTo>
                  <a:pt x="194119" y="192151"/>
                </a:lnTo>
                <a:lnTo>
                  <a:pt x="172021" y="209156"/>
                </a:lnTo>
                <a:lnTo>
                  <a:pt x="142303" y="215353"/>
                </a:lnTo>
                <a:lnTo>
                  <a:pt x="112141" y="209156"/>
                </a:lnTo>
                <a:lnTo>
                  <a:pt x="90081" y="192151"/>
                </a:lnTo>
                <a:lnTo>
                  <a:pt x="76555" y="166725"/>
                </a:lnTo>
                <a:lnTo>
                  <a:pt x="71958" y="135267"/>
                </a:lnTo>
                <a:lnTo>
                  <a:pt x="76555" y="103898"/>
                </a:lnTo>
                <a:lnTo>
                  <a:pt x="90081" y="78663"/>
                </a:lnTo>
                <a:lnTo>
                  <a:pt x="112141" y="61849"/>
                </a:lnTo>
                <a:lnTo>
                  <a:pt x="142303" y="55727"/>
                </a:lnTo>
                <a:lnTo>
                  <a:pt x="172021" y="61849"/>
                </a:lnTo>
                <a:lnTo>
                  <a:pt x="194119" y="78663"/>
                </a:lnTo>
                <a:lnTo>
                  <a:pt x="207899" y="103898"/>
                </a:lnTo>
                <a:lnTo>
                  <a:pt x="212648" y="135267"/>
                </a:lnTo>
                <a:lnTo>
                  <a:pt x="212648" y="17805"/>
                </a:lnTo>
                <a:lnTo>
                  <a:pt x="187794" y="6299"/>
                </a:lnTo>
                <a:lnTo>
                  <a:pt x="142303" y="0"/>
                </a:lnTo>
                <a:lnTo>
                  <a:pt x="96545" y="6299"/>
                </a:lnTo>
                <a:lnTo>
                  <a:pt x="57378" y="24345"/>
                </a:lnTo>
                <a:lnTo>
                  <a:pt x="26873" y="52946"/>
                </a:lnTo>
                <a:lnTo>
                  <a:pt x="7061" y="90868"/>
                </a:lnTo>
                <a:lnTo>
                  <a:pt x="0" y="136893"/>
                </a:lnTo>
                <a:lnTo>
                  <a:pt x="7061" y="182803"/>
                </a:lnTo>
                <a:lnTo>
                  <a:pt x="26873" y="220459"/>
                </a:lnTo>
                <a:lnTo>
                  <a:pt x="57378" y="248742"/>
                </a:lnTo>
                <a:lnTo>
                  <a:pt x="96545" y="266522"/>
                </a:lnTo>
                <a:lnTo>
                  <a:pt x="142303" y="272694"/>
                </a:lnTo>
                <a:lnTo>
                  <a:pt x="187794" y="266522"/>
                </a:lnTo>
                <a:lnTo>
                  <a:pt x="226796" y="248742"/>
                </a:lnTo>
                <a:lnTo>
                  <a:pt x="257225" y="220459"/>
                </a:lnTo>
                <a:lnTo>
                  <a:pt x="259918" y="215353"/>
                </a:lnTo>
                <a:lnTo>
                  <a:pt x="277012" y="182803"/>
                </a:lnTo>
                <a:lnTo>
                  <a:pt x="284073" y="136893"/>
                </a:lnTo>
                <a:close/>
              </a:path>
              <a:path w="565150" h="273050">
                <a:moveTo>
                  <a:pt x="564921" y="116865"/>
                </a:moveTo>
                <a:lnTo>
                  <a:pt x="563105" y="87210"/>
                </a:lnTo>
                <a:lnTo>
                  <a:pt x="557682" y="63842"/>
                </a:lnTo>
                <a:lnTo>
                  <a:pt x="551129" y="50330"/>
                </a:lnTo>
                <a:lnTo>
                  <a:pt x="548716" y="45351"/>
                </a:lnTo>
                <a:lnTo>
                  <a:pt x="536244" y="30302"/>
                </a:lnTo>
                <a:lnTo>
                  <a:pt x="520115" y="17805"/>
                </a:lnTo>
                <a:lnTo>
                  <a:pt x="500126" y="8255"/>
                </a:lnTo>
                <a:lnTo>
                  <a:pt x="496201" y="7302"/>
                </a:lnTo>
                <a:lnTo>
                  <a:pt x="496201" y="148793"/>
                </a:lnTo>
                <a:lnTo>
                  <a:pt x="496201" y="196951"/>
                </a:lnTo>
                <a:lnTo>
                  <a:pt x="487337" y="206921"/>
                </a:lnTo>
                <a:lnTo>
                  <a:pt x="474764" y="216166"/>
                </a:lnTo>
                <a:lnTo>
                  <a:pt x="458838" y="222973"/>
                </a:lnTo>
                <a:lnTo>
                  <a:pt x="439928" y="225628"/>
                </a:lnTo>
                <a:lnTo>
                  <a:pt x="420725" y="222923"/>
                </a:lnTo>
                <a:lnTo>
                  <a:pt x="406450" y="215277"/>
                </a:lnTo>
                <a:lnTo>
                  <a:pt x="397548" y="203492"/>
                </a:lnTo>
                <a:lnTo>
                  <a:pt x="394474" y="188290"/>
                </a:lnTo>
                <a:lnTo>
                  <a:pt x="397840" y="173494"/>
                </a:lnTo>
                <a:lnTo>
                  <a:pt x="408000" y="162394"/>
                </a:lnTo>
                <a:lnTo>
                  <a:pt x="425069" y="155041"/>
                </a:lnTo>
                <a:lnTo>
                  <a:pt x="449122" y="151498"/>
                </a:lnTo>
                <a:lnTo>
                  <a:pt x="496201" y="148793"/>
                </a:lnTo>
                <a:lnTo>
                  <a:pt x="496201" y="7302"/>
                </a:lnTo>
                <a:lnTo>
                  <a:pt x="475068" y="2146"/>
                </a:lnTo>
                <a:lnTo>
                  <a:pt x="443725" y="0"/>
                </a:lnTo>
                <a:lnTo>
                  <a:pt x="411378" y="2641"/>
                </a:lnTo>
                <a:lnTo>
                  <a:pt x="383057" y="9334"/>
                </a:lnTo>
                <a:lnTo>
                  <a:pt x="359486" y="18262"/>
                </a:lnTo>
                <a:lnTo>
                  <a:pt x="341452" y="27597"/>
                </a:lnTo>
                <a:lnTo>
                  <a:pt x="362559" y="71958"/>
                </a:lnTo>
                <a:lnTo>
                  <a:pt x="374142" y="64922"/>
                </a:lnTo>
                <a:lnTo>
                  <a:pt x="391160" y="57899"/>
                </a:lnTo>
                <a:lnTo>
                  <a:pt x="412546" y="52489"/>
                </a:lnTo>
                <a:lnTo>
                  <a:pt x="437222" y="50330"/>
                </a:lnTo>
                <a:lnTo>
                  <a:pt x="461645" y="53301"/>
                </a:lnTo>
                <a:lnTo>
                  <a:pt x="480034" y="62357"/>
                </a:lnTo>
                <a:lnTo>
                  <a:pt x="491629" y="77711"/>
                </a:lnTo>
                <a:lnTo>
                  <a:pt x="495655" y="99555"/>
                </a:lnTo>
                <a:lnTo>
                  <a:pt x="495655" y="106603"/>
                </a:lnTo>
                <a:lnTo>
                  <a:pt x="432892" y="110921"/>
                </a:lnTo>
                <a:lnTo>
                  <a:pt x="393242" y="117259"/>
                </a:lnTo>
                <a:lnTo>
                  <a:pt x="358775" y="131610"/>
                </a:lnTo>
                <a:lnTo>
                  <a:pt x="334441" y="155511"/>
                </a:lnTo>
                <a:lnTo>
                  <a:pt x="325221" y="190461"/>
                </a:lnTo>
                <a:lnTo>
                  <a:pt x="332447" y="226364"/>
                </a:lnTo>
                <a:lnTo>
                  <a:pt x="352145" y="252069"/>
                </a:lnTo>
                <a:lnTo>
                  <a:pt x="381381" y="267538"/>
                </a:lnTo>
                <a:lnTo>
                  <a:pt x="417207" y="272694"/>
                </a:lnTo>
                <a:lnTo>
                  <a:pt x="444627" y="269697"/>
                </a:lnTo>
                <a:lnTo>
                  <a:pt x="467791" y="261670"/>
                </a:lnTo>
                <a:lnTo>
                  <a:pt x="485686" y="250101"/>
                </a:lnTo>
                <a:lnTo>
                  <a:pt x="497281" y="236448"/>
                </a:lnTo>
                <a:lnTo>
                  <a:pt x="498373" y="266750"/>
                </a:lnTo>
                <a:lnTo>
                  <a:pt x="564921" y="266750"/>
                </a:lnTo>
                <a:lnTo>
                  <a:pt x="564921" y="236448"/>
                </a:lnTo>
                <a:lnTo>
                  <a:pt x="564921" y="225628"/>
                </a:lnTo>
                <a:lnTo>
                  <a:pt x="564921" y="148793"/>
                </a:lnTo>
                <a:lnTo>
                  <a:pt x="564921" y="1168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3592932" y="6923449"/>
            <a:ext cx="521334" cy="379730"/>
          </a:xfrm>
          <a:custGeom>
            <a:avLst/>
            <a:gdLst/>
            <a:ahLst/>
            <a:cxnLst/>
            <a:rect l="l" t="t" r="r" b="b"/>
            <a:pathLst>
              <a:path w="521335" h="379729">
                <a:moveTo>
                  <a:pt x="239699" y="344119"/>
                </a:moveTo>
                <a:lnTo>
                  <a:pt x="220230" y="293255"/>
                </a:lnTo>
                <a:lnTo>
                  <a:pt x="215633" y="297573"/>
                </a:lnTo>
                <a:lnTo>
                  <a:pt x="202171" y="307060"/>
                </a:lnTo>
                <a:lnTo>
                  <a:pt x="180276" y="316547"/>
                </a:lnTo>
                <a:lnTo>
                  <a:pt x="150418" y="320865"/>
                </a:lnTo>
                <a:lnTo>
                  <a:pt x="119303" y="315201"/>
                </a:lnTo>
                <a:lnTo>
                  <a:pt x="94627" y="299148"/>
                </a:lnTo>
                <a:lnTo>
                  <a:pt x="78359" y="274066"/>
                </a:lnTo>
                <a:lnTo>
                  <a:pt x="72504" y="241312"/>
                </a:lnTo>
                <a:lnTo>
                  <a:pt x="78308" y="209003"/>
                </a:lnTo>
                <a:lnTo>
                  <a:pt x="94145" y="184848"/>
                </a:lnTo>
                <a:lnTo>
                  <a:pt x="117703" y="169722"/>
                </a:lnTo>
                <a:lnTo>
                  <a:pt x="146634" y="164490"/>
                </a:lnTo>
                <a:lnTo>
                  <a:pt x="173863" y="167741"/>
                </a:lnTo>
                <a:lnTo>
                  <a:pt x="194792" y="175450"/>
                </a:lnTo>
                <a:lnTo>
                  <a:pt x="209638" y="184581"/>
                </a:lnTo>
                <a:lnTo>
                  <a:pt x="218592" y="192087"/>
                </a:lnTo>
                <a:lnTo>
                  <a:pt x="237528" y="140144"/>
                </a:lnTo>
                <a:lnTo>
                  <a:pt x="228371" y="131927"/>
                </a:lnTo>
                <a:lnTo>
                  <a:pt x="210146" y="120726"/>
                </a:lnTo>
                <a:lnTo>
                  <a:pt x="180848" y="110845"/>
                </a:lnTo>
                <a:lnTo>
                  <a:pt x="138518" y="106591"/>
                </a:lnTo>
                <a:lnTo>
                  <a:pt x="97104" y="112687"/>
                </a:lnTo>
                <a:lnTo>
                  <a:pt x="59372" y="130390"/>
                </a:lnTo>
                <a:lnTo>
                  <a:pt x="28498" y="158838"/>
                </a:lnTo>
                <a:lnTo>
                  <a:pt x="7658" y="197180"/>
                </a:lnTo>
                <a:lnTo>
                  <a:pt x="0" y="244576"/>
                </a:lnTo>
                <a:lnTo>
                  <a:pt x="7442" y="291414"/>
                </a:lnTo>
                <a:lnTo>
                  <a:pt x="27813" y="328917"/>
                </a:lnTo>
                <a:lnTo>
                  <a:pt x="58204" y="356489"/>
                </a:lnTo>
                <a:lnTo>
                  <a:pt x="95719" y="373481"/>
                </a:lnTo>
                <a:lnTo>
                  <a:pt x="137439" y="379285"/>
                </a:lnTo>
                <a:lnTo>
                  <a:pt x="182105" y="374484"/>
                </a:lnTo>
                <a:lnTo>
                  <a:pt x="212712" y="363537"/>
                </a:lnTo>
                <a:lnTo>
                  <a:pt x="231254" y="351675"/>
                </a:lnTo>
                <a:lnTo>
                  <a:pt x="239699" y="344119"/>
                </a:lnTo>
                <a:close/>
              </a:path>
              <a:path w="521335" h="379729">
                <a:moveTo>
                  <a:pt x="475094" y="0"/>
                </a:moveTo>
                <a:lnTo>
                  <a:pt x="412318" y="0"/>
                </a:lnTo>
                <a:lnTo>
                  <a:pt x="366877" y="78447"/>
                </a:lnTo>
                <a:lnTo>
                  <a:pt x="417195" y="78447"/>
                </a:lnTo>
                <a:lnTo>
                  <a:pt x="475094" y="0"/>
                </a:lnTo>
                <a:close/>
              </a:path>
              <a:path w="521335" h="379729">
                <a:moveTo>
                  <a:pt x="521093" y="223469"/>
                </a:moveTo>
                <a:lnTo>
                  <a:pt x="513854" y="170434"/>
                </a:lnTo>
                <a:lnTo>
                  <a:pt x="492417" y="136893"/>
                </a:lnTo>
                <a:lnTo>
                  <a:pt x="456285" y="114846"/>
                </a:lnTo>
                <a:lnTo>
                  <a:pt x="452374" y="113906"/>
                </a:lnTo>
                <a:lnTo>
                  <a:pt x="452374" y="255384"/>
                </a:lnTo>
                <a:lnTo>
                  <a:pt x="452374" y="303542"/>
                </a:lnTo>
                <a:lnTo>
                  <a:pt x="443496" y="313499"/>
                </a:lnTo>
                <a:lnTo>
                  <a:pt x="430923" y="322757"/>
                </a:lnTo>
                <a:lnTo>
                  <a:pt x="414997" y="329565"/>
                </a:lnTo>
                <a:lnTo>
                  <a:pt x="396087" y="332219"/>
                </a:lnTo>
                <a:lnTo>
                  <a:pt x="376897" y="329514"/>
                </a:lnTo>
                <a:lnTo>
                  <a:pt x="362610" y="321881"/>
                </a:lnTo>
                <a:lnTo>
                  <a:pt x="353720" y="310083"/>
                </a:lnTo>
                <a:lnTo>
                  <a:pt x="350647" y="294881"/>
                </a:lnTo>
                <a:lnTo>
                  <a:pt x="354012" y="280085"/>
                </a:lnTo>
                <a:lnTo>
                  <a:pt x="364172" y="268986"/>
                </a:lnTo>
                <a:lnTo>
                  <a:pt x="381228" y="261632"/>
                </a:lnTo>
                <a:lnTo>
                  <a:pt x="405295" y="258089"/>
                </a:lnTo>
                <a:lnTo>
                  <a:pt x="452374" y="255384"/>
                </a:lnTo>
                <a:lnTo>
                  <a:pt x="452374" y="113906"/>
                </a:lnTo>
                <a:lnTo>
                  <a:pt x="431228" y="108750"/>
                </a:lnTo>
                <a:lnTo>
                  <a:pt x="399884" y="106603"/>
                </a:lnTo>
                <a:lnTo>
                  <a:pt x="367538" y="109232"/>
                </a:lnTo>
                <a:lnTo>
                  <a:pt x="339217" y="115925"/>
                </a:lnTo>
                <a:lnTo>
                  <a:pt x="315658" y="124853"/>
                </a:lnTo>
                <a:lnTo>
                  <a:pt x="297624" y="134188"/>
                </a:lnTo>
                <a:lnTo>
                  <a:pt x="318719" y="178549"/>
                </a:lnTo>
                <a:lnTo>
                  <a:pt x="330314" y="171513"/>
                </a:lnTo>
                <a:lnTo>
                  <a:pt x="347332" y="164490"/>
                </a:lnTo>
                <a:lnTo>
                  <a:pt x="368706" y="159080"/>
                </a:lnTo>
                <a:lnTo>
                  <a:pt x="393382" y="156908"/>
                </a:lnTo>
                <a:lnTo>
                  <a:pt x="417817" y="159880"/>
                </a:lnTo>
                <a:lnTo>
                  <a:pt x="436206" y="168948"/>
                </a:lnTo>
                <a:lnTo>
                  <a:pt x="447789" y="184302"/>
                </a:lnTo>
                <a:lnTo>
                  <a:pt x="451827" y="206146"/>
                </a:lnTo>
                <a:lnTo>
                  <a:pt x="451827" y="213182"/>
                </a:lnTo>
                <a:lnTo>
                  <a:pt x="389064" y="217512"/>
                </a:lnTo>
                <a:lnTo>
                  <a:pt x="349415" y="223850"/>
                </a:lnTo>
                <a:lnTo>
                  <a:pt x="314934" y="238201"/>
                </a:lnTo>
                <a:lnTo>
                  <a:pt x="290601" y="262102"/>
                </a:lnTo>
                <a:lnTo>
                  <a:pt x="281381" y="297053"/>
                </a:lnTo>
                <a:lnTo>
                  <a:pt x="288607" y="332955"/>
                </a:lnTo>
                <a:lnTo>
                  <a:pt x="308305" y="358660"/>
                </a:lnTo>
                <a:lnTo>
                  <a:pt x="337540" y="374129"/>
                </a:lnTo>
                <a:lnTo>
                  <a:pt x="373367" y="379285"/>
                </a:lnTo>
                <a:lnTo>
                  <a:pt x="400786" y="376288"/>
                </a:lnTo>
                <a:lnTo>
                  <a:pt x="423951" y="368274"/>
                </a:lnTo>
                <a:lnTo>
                  <a:pt x="441845" y="356692"/>
                </a:lnTo>
                <a:lnTo>
                  <a:pt x="453453" y="343039"/>
                </a:lnTo>
                <a:lnTo>
                  <a:pt x="454533" y="373341"/>
                </a:lnTo>
                <a:lnTo>
                  <a:pt x="521093" y="373341"/>
                </a:lnTo>
                <a:lnTo>
                  <a:pt x="521093" y="343039"/>
                </a:lnTo>
                <a:lnTo>
                  <a:pt x="521093" y="332219"/>
                </a:lnTo>
                <a:lnTo>
                  <a:pt x="521093" y="255384"/>
                </a:lnTo>
                <a:lnTo>
                  <a:pt x="521093" y="2234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4187086" y="7030033"/>
            <a:ext cx="243204" cy="267335"/>
          </a:xfrm>
          <a:custGeom>
            <a:avLst/>
            <a:gdLst/>
            <a:ahLst/>
            <a:cxnLst/>
            <a:rect l="l" t="t" r="r" b="b"/>
            <a:pathLst>
              <a:path w="243204" h="267334">
                <a:moveTo>
                  <a:pt x="148801" y="0"/>
                </a:moveTo>
                <a:lnTo>
                  <a:pt x="122539" y="3052"/>
                </a:lnTo>
                <a:lnTo>
                  <a:pt x="100643" y="11836"/>
                </a:lnTo>
                <a:lnTo>
                  <a:pt x="83212" y="25793"/>
                </a:lnTo>
                <a:lnTo>
                  <a:pt x="70343" y="44365"/>
                </a:lnTo>
                <a:lnTo>
                  <a:pt x="68720" y="44365"/>
                </a:lnTo>
                <a:lnTo>
                  <a:pt x="69264" y="4868"/>
                </a:lnTo>
                <a:lnTo>
                  <a:pt x="0" y="4868"/>
                </a:lnTo>
                <a:lnTo>
                  <a:pt x="0" y="266756"/>
                </a:lnTo>
                <a:lnTo>
                  <a:pt x="69264" y="266756"/>
                </a:lnTo>
                <a:lnTo>
                  <a:pt x="69264" y="136351"/>
                </a:lnTo>
                <a:lnTo>
                  <a:pt x="72215" y="105432"/>
                </a:lnTo>
                <a:lnTo>
                  <a:pt x="81911" y="80146"/>
                </a:lnTo>
                <a:lnTo>
                  <a:pt x="99621" y="63078"/>
                </a:lnTo>
                <a:lnTo>
                  <a:pt x="126613" y="56815"/>
                </a:lnTo>
                <a:lnTo>
                  <a:pt x="150861" y="62243"/>
                </a:lnTo>
                <a:lnTo>
                  <a:pt x="165167" y="77107"/>
                </a:lnTo>
                <a:lnTo>
                  <a:pt x="171965" y="99275"/>
                </a:lnTo>
                <a:lnTo>
                  <a:pt x="173691" y="126613"/>
                </a:lnTo>
                <a:lnTo>
                  <a:pt x="173691" y="266756"/>
                </a:lnTo>
                <a:lnTo>
                  <a:pt x="242945" y="266756"/>
                </a:lnTo>
                <a:lnTo>
                  <a:pt x="242945" y="111462"/>
                </a:lnTo>
                <a:lnTo>
                  <a:pt x="238812" y="67568"/>
                </a:lnTo>
                <a:lnTo>
                  <a:pt x="224078" y="32195"/>
                </a:lnTo>
                <a:lnTo>
                  <a:pt x="195241" y="8590"/>
                </a:lnTo>
                <a:lnTo>
                  <a:pt x="1488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28170DDE-DF3D-290F-4DE8-26CFE21AAD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81966" y="4084857"/>
            <a:ext cx="3959356" cy="1768255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2E85BA-30F7-4EB6-88B7-C3C3BCB8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811" y="690841"/>
            <a:ext cx="9786484" cy="1137738"/>
          </a:xfrm>
        </p:spPr>
        <p:txBody>
          <a:bodyPr/>
          <a:lstStyle/>
          <a:p>
            <a:r>
              <a:rPr lang="es-MX" b="1" dirty="0">
                <a:solidFill>
                  <a:schemeClr val="bg1">
                    <a:lumMod val="50000"/>
                  </a:schemeClr>
                </a:solidFill>
              </a:rPr>
              <a:t>REVIC</a:t>
            </a:r>
            <a:r>
              <a:rPr lang="es-MX" dirty="0">
                <a:solidFill>
                  <a:schemeClr val="bg1"/>
                </a:solidFill>
              </a:rPr>
              <a:t>TIMIZACIÓN</a:t>
            </a:r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1B35F408-87E8-4AA0-95B8-67A4BCAB51A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6270" r="26270"/>
          <a:stretch>
            <a:fillRect/>
          </a:stretch>
        </p:blipFill>
        <p:spPr>
          <a:xfrm>
            <a:off x="12386501" y="1259710"/>
            <a:ext cx="5401577" cy="81010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0CAEA71-EBF4-4E96-B561-C9DEB4B57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8585" y="2340011"/>
            <a:ext cx="11136923" cy="8278498"/>
          </a:xfrm>
        </p:spPr>
        <p:txBody>
          <a:bodyPr>
            <a:normAutofit fontScale="92500" lnSpcReduction="10000"/>
          </a:bodyPr>
          <a:lstStyle/>
          <a:p>
            <a:pPr marL="565442" indent="-565442" algn="just">
              <a:buFont typeface="Arial" panose="020B0604020202020204" pitchFamily="34" charset="0"/>
              <a:buChar char="•"/>
            </a:pPr>
            <a:r>
              <a:rPr lang="es-MX" sz="3298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REPETIR</a:t>
            </a:r>
            <a:r>
              <a:rPr lang="es-MX" sz="3298" b="1" dirty="0">
                <a:solidFill>
                  <a:schemeClr val="bg1">
                    <a:lumMod val="8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EN VARIAS OCASIONES LA INFORMACIÓN. </a:t>
            </a:r>
            <a:r>
              <a:rPr lang="es-MX" sz="3298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PERPETUAR EL CICLO DE LA VIOLENCIA.</a:t>
            </a:r>
            <a:endParaRPr lang="es-MX" sz="3298" dirty="0">
              <a:solidFill>
                <a:schemeClr val="accent6">
                  <a:lumMod val="40000"/>
                  <a:lumOff val="60000"/>
                </a:schemeClr>
              </a:solidFill>
              <a:latin typeface="Trebuchet MS" panose="020B0603020202020204" pitchFamily="34" charset="0"/>
            </a:endParaRPr>
          </a:p>
          <a:p>
            <a:pPr marL="565442" indent="-565442" algn="just">
              <a:buFont typeface="Arial" panose="020B0604020202020204" pitchFamily="34" charset="0"/>
              <a:buChar char="•"/>
            </a:pPr>
            <a:r>
              <a:rPr lang="es-MX" sz="3298" dirty="0">
                <a:solidFill>
                  <a:schemeClr val="bg1"/>
                </a:solidFill>
                <a:latin typeface="Trebuchet MS" panose="020B0603020202020204" pitchFamily="34" charset="0"/>
              </a:rPr>
              <a:t>Evitar que la víctima indirecta tenga que </a:t>
            </a:r>
            <a:r>
              <a:rPr lang="es-MX" sz="3298" b="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repetir sus declaraciones</a:t>
            </a:r>
            <a:r>
              <a:rPr lang="es-MX" sz="3298" dirty="0">
                <a:solidFill>
                  <a:schemeClr val="bg1"/>
                </a:solidFill>
                <a:latin typeface="Trebuchet MS" panose="020B0603020202020204" pitchFamily="34" charset="0"/>
              </a:rPr>
              <a:t>, de esa manera se evita una de las formas de la revictimización.</a:t>
            </a:r>
          </a:p>
          <a:p>
            <a:pPr marL="565442" indent="-565442" algn="just">
              <a:buFont typeface="Arial" panose="020B0604020202020204" pitchFamily="34" charset="0"/>
              <a:buChar char="•"/>
            </a:pPr>
            <a:r>
              <a:rPr lang="es-MX" sz="3298" dirty="0">
                <a:solidFill>
                  <a:schemeClr val="bg1"/>
                </a:solidFill>
                <a:latin typeface="Trebuchet MS" panose="020B0603020202020204" pitchFamily="34" charset="0"/>
              </a:rPr>
              <a:t>La presencia del familiar en todo el proceso de investigación y búsqueda lleva consigo </a:t>
            </a:r>
            <a:r>
              <a:rPr lang="es-MX" sz="3298" b="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estrés</a:t>
            </a:r>
            <a:r>
              <a:rPr lang="es-MX" sz="3298" dirty="0">
                <a:solidFill>
                  <a:schemeClr val="bg1"/>
                </a:solidFill>
                <a:latin typeface="Trebuchet MS" panose="020B0603020202020204" pitchFamily="34" charset="0"/>
              </a:rPr>
              <a:t>, así como emociones no siempre positivas, como: </a:t>
            </a:r>
            <a:r>
              <a:rPr lang="es-MX" sz="3298" b="1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tristeza, ansiedad, impotencia, rabia, entre otras</a:t>
            </a:r>
            <a:r>
              <a:rPr lang="es-MX" sz="3298" dirty="0">
                <a:solidFill>
                  <a:schemeClr val="bg1"/>
                </a:solidFill>
                <a:latin typeface="Trebuchet MS" panose="020B0603020202020204" pitchFamily="34" charset="0"/>
              </a:rPr>
              <a:t>. </a:t>
            </a:r>
          </a:p>
          <a:p>
            <a:pPr marL="565442" indent="-565442" algn="just">
              <a:buFont typeface="Arial" panose="020B0604020202020204" pitchFamily="34" charset="0"/>
              <a:buChar char="•"/>
            </a:pPr>
            <a:r>
              <a:rPr lang="es-MX" sz="3298" dirty="0">
                <a:solidFill>
                  <a:schemeClr val="bg1"/>
                </a:solidFill>
                <a:latin typeface="Trebuchet MS" panose="020B0603020202020204" pitchFamily="34" charset="0"/>
              </a:rPr>
              <a:t>Las autoridades y sus colaboradores deben evitar la clasificación de la víctima: ¡</a:t>
            </a:r>
            <a:r>
              <a:rPr lang="es-MX" sz="3298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se lo merecía</a:t>
            </a:r>
            <a:r>
              <a:rPr lang="es-MX" sz="3298" dirty="0">
                <a:solidFill>
                  <a:schemeClr val="bg1"/>
                </a:solidFill>
                <a:latin typeface="Trebuchet MS" panose="020B0603020202020204" pitchFamily="34" charset="0"/>
              </a:rPr>
              <a:t>¡, ¡</a:t>
            </a:r>
            <a:r>
              <a:rPr lang="es-MX" sz="3298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qué esperaban</a:t>
            </a:r>
            <a:r>
              <a:rPr lang="es-MX" sz="3298" dirty="0">
                <a:solidFill>
                  <a:schemeClr val="bg1"/>
                </a:solidFill>
                <a:latin typeface="Trebuchet MS" panose="020B0603020202020204" pitchFamily="34" charset="0"/>
              </a:rPr>
              <a:t>! </a:t>
            </a:r>
            <a:r>
              <a:rPr lang="es-MX" sz="3298" b="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Evitar los prejuicios, opiniones preconcebidas</a:t>
            </a:r>
            <a:r>
              <a:rPr lang="es-MX" sz="3298" dirty="0">
                <a:solidFill>
                  <a:schemeClr val="bg1"/>
                </a:solidFill>
                <a:latin typeface="Trebuchet MS" panose="020B0603020202020204" pitchFamily="34" charset="0"/>
              </a:rPr>
              <a:t>. </a:t>
            </a:r>
          </a:p>
          <a:p>
            <a:pPr marL="565442" indent="-565442" algn="just">
              <a:buFont typeface="Arial" panose="020B0604020202020204" pitchFamily="34" charset="0"/>
              <a:buChar char="•"/>
            </a:pPr>
            <a:r>
              <a:rPr lang="es-MX" sz="3298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OBSTACULIZAR la presencia de los familiares en las acciones de búsqueda es una forma de revictimización</a:t>
            </a:r>
            <a:r>
              <a:rPr lang="es-MX" sz="3298" b="1" dirty="0">
                <a:solidFill>
                  <a:schemeClr val="bg1"/>
                </a:solidFill>
                <a:latin typeface="Trebuchet MS" panose="020B0603020202020204" pitchFamily="34" charset="0"/>
              </a:rPr>
              <a:t> y de IMPEDIR el acceso a la justicia RESTAURATIVA. </a:t>
            </a:r>
            <a:endParaRPr lang="es-MX" sz="3298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565442" indent="-565442" algn="just">
              <a:buFont typeface="Arial" panose="020B0604020202020204" pitchFamily="34" charset="0"/>
              <a:buChar char="•"/>
            </a:pPr>
            <a:r>
              <a:rPr lang="es-MX" sz="3298" dirty="0">
                <a:solidFill>
                  <a:schemeClr val="bg1"/>
                </a:solidFill>
                <a:latin typeface="Trebuchet MS" panose="020B0603020202020204" pitchFamily="34" charset="0"/>
              </a:rPr>
              <a:t>Es deseable un acompañamiento </a:t>
            </a:r>
            <a:r>
              <a:rPr lang="es-MX" sz="3298" b="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sensible</a:t>
            </a:r>
            <a:r>
              <a:rPr lang="es-MX" sz="3298" dirty="0">
                <a:solidFill>
                  <a:schemeClr val="bg1"/>
                </a:solidFill>
                <a:latin typeface="Trebuchet MS" panose="020B0603020202020204" pitchFamily="34" charset="0"/>
              </a:rPr>
              <a:t> y </a:t>
            </a:r>
            <a:r>
              <a:rPr lang="es-MX" sz="3298" b="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comprometido</a:t>
            </a:r>
            <a:r>
              <a:rPr lang="es-MX" sz="3298" dirty="0">
                <a:solidFill>
                  <a:schemeClr val="bg1"/>
                </a:solidFill>
                <a:latin typeface="Trebuchet MS" panose="020B0603020202020204" pitchFamily="34" charset="0"/>
              </a:rPr>
              <a:t> en las acciones de búsqueda. </a:t>
            </a:r>
          </a:p>
          <a:p>
            <a:pPr marL="565442" indent="-565442" algn="just">
              <a:buFont typeface="Arial" panose="020B0604020202020204" pitchFamily="34" charset="0"/>
              <a:buChar char="•"/>
            </a:pPr>
            <a:endParaRPr lang="es-MX" sz="3298" dirty="0"/>
          </a:p>
          <a:p>
            <a:pPr marL="565442" indent="-565442" algn="just">
              <a:buFont typeface="Arial" panose="020B0604020202020204" pitchFamily="34" charset="0"/>
              <a:buChar char="•"/>
            </a:pPr>
            <a:endParaRPr lang="es-MX" sz="3298" dirty="0"/>
          </a:p>
        </p:txBody>
      </p:sp>
    </p:spTree>
    <p:extLst>
      <p:ext uri="{BB962C8B-B14F-4D97-AF65-F5344CB8AC3E}">
        <p14:creationId xmlns:p14="http://schemas.microsoft.com/office/powerpoint/2010/main" val="3771926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C8058D-B2D0-4780-A927-0053D2E67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931" y="796783"/>
            <a:ext cx="17360237" cy="923330"/>
          </a:xfrm>
        </p:spPr>
        <p:txBody>
          <a:bodyPr/>
          <a:lstStyle/>
          <a:p>
            <a:pPr algn="ctr"/>
            <a:r>
              <a:rPr lang="es-MX" sz="6000" dirty="0">
                <a:solidFill>
                  <a:schemeClr val="bg1">
                    <a:lumMod val="50000"/>
                  </a:schemeClr>
                </a:solidFill>
              </a:rPr>
              <a:t>JUSTICIA</a:t>
            </a:r>
            <a:r>
              <a:rPr lang="es-MX" sz="6000" dirty="0">
                <a:solidFill>
                  <a:schemeClr val="bg1"/>
                </a:solidFill>
              </a:rPr>
              <a:t> RESTAURATIVA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7B23A8E-D720-4FC7-878A-BBAB91BB19F6}"/>
              </a:ext>
            </a:extLst>
          </p:cNvPr>
          <p:cNvSpPr txBox="1"/>
          <p:nvPr/>
        </p:nvSpPr>
        <p:spPr>
          <a:xfrm>
            <a:off x="1558681" y="2484576"/>
            <a:ext cx="16236950" cy="8094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4000" b="0" i="0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La búsqueda de personas desaparecidas representa para los familiares, una serie de</a:t>
            </a:r>
            <a:r>
              <a:rPr lang="es-MX" sz="4000" dirty="0">
                <a:solidFill>
                  <a:schemeClr val="bg1"/>
                </a:solidFill>
                <a:latin typeface="Trebuchet MS" panose="020B0603020202020204" pitchFamily="34" charset="0"/>
              </a:rPr>
              <a:t/>
            </a:r>
            <a:br>
              <a:rPr lang="es-MX" sz="4000" dirty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es-MX" sz="4000" b="0" i="0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emociones ambivalentes </a:t>
            </a:r>
            <a:r>
              <a:rPr lang="es-MX" sz="4000" dirty="0">
                <a:solidFill>
                  <a:schemeClr val="bg1"/>
                </a:solidFill>
                <a:latin typeface="Trebuchet MS" panose="020B0603020202020204" pitchFamily="34" charset="0"/>
              </a:rPr>
              <a:t>como:</a:t>
            </a:r>
            <a:r>
              <a:rPr lang="es-MX" sz="4000" b="0" i="0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lang="es-MX" sz="4000" b="0" i="0" dirty="0">
                <a:solidFill>
                  <a:schemeClr val="bg1">
                    <a:lumMod val="50000"/>
                  </a:schemeClr>
                </a:solidFill>
                <a:effectLst/>
                <a:latin typeface="Trebuchet MS" panose="020B0603020202020204" pitchFamily="34" charset="0"/>
              </a:rPr>
              <a:t>ansiedad</a:t>
            </a:r>
            <a:r>
              <a:rPr lang="es-MX" sz="4000" dirty="0">
                <a:solidFill>
                  <a:schemeClr val="bg1"/>
                </a:solidFill>
                <a:latin typeface="Trebuchet MS" panose="020B0603020202020204" pitchFamily="34" charset="0"/>
              </a:rPr>
              <a:t>, </a:t>
            </a:r>
            <a:r>
              <a:rPr lang="es-MX" sz="4000" b="0" i="0" dirty="0">
                <a:solidFill>
                  <a:schemeClr val="bg1">
                    <a:lumMod val="50000"/>
                  </a:schemeClr>
                </a:solidFill>
                <a:effectLst/>
                <a:latin typeface="Trebuchet MS" panose="020B0603020202020204" pitchFamily="34" charset="0"/>
              </a:rPr>
              <a:t>intolerancia </a:t>
            </a:r>
            <a:r>
              <a:rPr lang="es-MX" sz="4000" b="0" i="0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y</a:t>
            </a:r>
            <a:r>
              <a:rPr lang="es-MX" sz="4000" b="0" i="0" dirty="0">
                <a:solidFill>
                  <a:schemeClr val="bg1">
                    <a:lumMod val="50000"/>
                  </a:schemeClr>
                </a:solidFill>
                <a:effectLst/>
                <a:latin typeface="Trebuchet MS" panose="020B0603020202020204" pitchFamily="34" charset="0"/>
              </a:rPr>
              <a:t> esperanza</a:t>
            </a:r>
            <a:r>
              <a:rPr lang="es-MX" sz="4000" b="0" i="0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, que se complejizan con sus procesos de </a:t>
            </a:r>
            <a:r>
              <a:rPr lang="es-MX" sz="4000" b="0" i="0" dirty="0">
                <a:solidFill>
                  <a:schemeClr val="accent6">
                    <a:lumMod val="75000"/>
                  </a:schemeClr>
                </a:solidFill>
                <a:effectLst/>
                <a:latin typeface="Trebuchet MS" panose="020B0603020202020204" pitchFamily="34" charset="0"/>
              </a:rPr>
              <a:t>duelos complejos </a:t>
            </a:r>
            <a:r>
              <a:rPr lang="es-MX" sz="4000" b="0" i="0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o </a:t>
            </a:r>
            <a:r>
              <a:rPr lang="es-MX" sz="4000" b="0" i="0" dirty="0">
                <a:solidFill>
                  <a:schemeClr val="bg1">
                    <a:lumMod val="50000"/>
                  </a:schemeClr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lang="es-MX" sz="4000" b="1" i="0" dirty="0">
                <a:solidFill>
                  <a:schemeClr val="bg1">
                    <a:lumMod val="50000"/>
                  </a:schemeClr>
                </a:solidFill>
                <a:effectLst/>
                <a:latin typeface="Trebuchet MS" panose="020B0603020202020204" pitchFamily="34" charset="0"/>
              </a:rPr>
              <a:t>Congelados</a:t>
            </a:r>
            <a:r>
              <a:rPr lang="es-MX" sz="4000" b="0" i="0" dirty="0">
                <a:solidFill>
                  <a:schemeClr val="bg1">
                    <a:lumMod val="50000"/>
                  </a:schemeClr>
                </a:solidFill>
                <a:effectLst/>
                <a:latin typeface="Trebuchet MS" panose="020B0603020202020204" pitchFamily="34" charset="0"/>
              </a:rPr>
              <a:t>. </a:t>
            </a:r>
          </a:p>
          <a:p>
            <a:pPr algn="just"/>
            <a:r>
              <a:rPr lang="es-MX" sz="4000" dirty="0">
                <a:solidFill>
                  <a:schemeClr val="bg1"/>
                </a:solidFill>
                <a:latin typeface="Trebuchet MS" panose="020B0603020202020204" pitchFamily="34" charset="0"/>
              </a:rPr>
              <a:t>La justicia restaurativa </a:t>
            </a:r>
            <a:r>
              <a:rPr lang="es-MX" sz="40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por su parte, promueve los procesos de </a:t>
            </a:r>
            <a:r>
              <a:rPr lang="es-MX" sz="4000" dirty="0">
                <a:solidFill>
                  <a:schemeClr val="bg1"/>
                </a:solidFill>
                <a:latin typeface="Trebuchet MS" panose="020B0603020202020204" pitchFamily="34" charset="0"/>
              </a:rPr>
              <a:t>sanación en las víctimas </a:t>
            </a:r>
            <a:r>
              <a:rPr lang="es-MX" sz="40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directas e indirectas. </a:t>
            </a:r>
            <a:r>
              <a:rPr lang="es-MX" sz="40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Es una </a:t>
            </a:r>
            <a:r>
              <a:rPr lang="es-MX" sz="4000" dirty="0">
                <a:solidFill>
                  <a:schemeClr val="bg1"/>
                </a:solidFill>
                <a:latin typeface="Trebuchet MS" panose="020B0603020202020204" pitchFamily="34" charset="0"/>
              </a:rPr>
              <a:t>teoría de justicia </a:t>
            </a:r>
            <a:r>
              <a:rPr lang="es-MX" sz="40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que busca poner </a:t>
            </a:r>
            <a:r>
              <a:rPr lang="es-MX" sz="4000" dirty="0">
                <a:solidFill>
                  <a:schemeClr val="bg1"/>
                </a:solidFill>
                <a:latin typeface="Trebuchet MS" panose="020B0603020202020204" pitchFamily="34" charset="0"/>
              </a:rPr>
              <a:t>énfasis</a:t>
            </a:r>
            <a:r>
              <a:rPr lang="es-MX" sz="40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 en la </a:t>
            </a:r>
            <a:r>
              <a:rPr lang="es-MX" sz="4000" dirty="0">
                <a:solidFill>
                  <a:schemeClr val="bg1"/>
                </a:solidFill>
                <a:latin typeface="Trebuchet MS" panose="020B0603020202020204" pitchFamily="34" charset="0"/>
              </a:rPr>
              <a:t>reparación del daño </a:t>
            </a:r>
            <a:r>
              <a:rPr lang="es-MX" sz="40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causado por una conducta delictiva. </a:t>
            </a:r>
            <a:r>
              <a:rPr lang="es-MX" sz="4000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</a:rPr>
              <a:t>Ello implica que la víctima tendrá una participación activa en la reparación del daño</a:t>
            </a:r>
            <a:r>
              <a:rPr lang="es-MX" sz="40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. </a:t>
            </a:r>
            <a:r>
              <a:rPr lang="es-MX" sz="4000" dirty="0">
                <a:solidFill>
                  <a:schemeClr val="bg1"/>
                </a:solidFill>
                <a:latin typeface="Trebuchet MS" panose="020B0603020202020204" pitchFamily="34" charset="0"/>
              </a:rPr>
              <a:t>Es así que los familiares al ejercer su derecho a participar en los procesos de búsqueda e investigación, se contribuye al proceso de reparación del daño. </a:t>
            </a:r>
          </a:p>
        </p:txBody>
      </p:sp>
    </p:spTree>
    <p:extLst>
      <p:ext uri="{BB962C8B-B14F-4D97-AF65-F5344CB8AC3E}">
        <p14:creationId xmlns:p14="http://schemas.microsoft.com/office/powerpoint/2010/main" val="2366973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AA1789-5698-4C7C-94A3-CA693BF80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810" y="499608"/>
            <a:ext cx="17072922" cy="855631"/>
          </a:xfrm>
        </p:spPr>
        <p:txBody>
          <a:bodyPr>
            <a:normAutofit/>
          </a:bodyPr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TIPOS DE </a:t>
            </a:r>
            <a:r>
              <a:rPr lang="es-MX" dirty="0">
                <a:solidFill>
                  <a:schemeClr val="bg1">
                    <a:lumMod val="50000"/>
                  </a:schemeClr>
                </a:solidFill>
              </a:rPr>
              <a:t>DESAPARICIÓN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BEADB082-F5FD-4F13-92EC-10DEA1D4959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21644" y="1720686"/>
            <a:ext cx="9864122" cy="71094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713BB270-71DB-4FEF-B373-22423BB9D8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81208" y="2983307"/>
            <a:ext cx="8501248" cy="47527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F18E8F43-DCE8-4D08-94E5-7291EDC71BA7}"/>
              </a:ext>
            </a:extLst>
          </p:cNvPr>
          <p:cNvCxnSpPr/>
          <p:nvPr/>
        </p:nvCxnSpPr>
        <p:spPr>
          <a:xfrm flipV="1">
            <a:off x="5006340" y="3291840"/>
            <a:ext cx="3784047" cy="22860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iagrama de flujo: conector 6">
            <a:extLst>
              <a:ext uri="{FF2B5EF4-FFF2-40B4-BE49-F238E27FC236}">
                <a16:creationId xmlns:a16="http://schemas.microsoft.com/office/drawing/2014/main" id="{F8B4CD8F-E80E-4D4B-AB7C-A58D4CB244E3}"/>
              </a:ext>
            </a:extLst>
          </p:cNvPr>
          <p:cNvSpPr/>
          <p:nvPr/>
        </p:nvSpPr>
        <p:spPr>
          <a:xfrm>
            <a:off x="2063262" y="5275388"/>
            <a:ext cx="7057292" cy="2886523"/>
          </a:xfrm>
          <a:prstGeom prst="flowChartConnector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57358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35B1EE-556D-43CE-BC09-57F745A24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0273" y="851966"/>
            <a:ext cx="17072922" cy="607859"/>
          </a:xfrm>
        </p:spPr>
        <p:txBody>
          <a:bodyPr/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TIPOS DE </a:t>
            </a:r>
            <a:r>
              <a:rPr lang="es-MX" dirty="0">
                <a:solidFill>
                  <a:schemeClr val="bg1">
                    <a:lumMod val="50000"/>
                  </a:schemeClr>
                </a:solidFill>
              </a:rPr>
              <a:t>DESAPARICIÓN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8E47EE9B-3165-4870-B70B-6FBE43CE91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58323" y="1819152"/>
            <a:ext cx="13636823" cy="9223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4760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691268-0BA1-479E-BAC5-86D5FE2E4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7245" y="1114862"/>
            <a:ext cx="7309059" cy="3649333"/>
          </a:xfrm>
        </p:spPr>
        <p:txBody>
          <a:bodyPr>
            <a:noAutofit/>
          </a:bodyPr>
          <a:lstStyle/>
          <a:p>
            <a:pPr algn="ctr"/>
            <a:r>
              <a:rPr lang="es-MX" sz="4400" dirty="0">
                <a:solidFill>
                  <a:schemeClr val="bg1"/>
                </a:solidFill>
              </a:rPr>
              <a:t>DELITOS VINCULADOS | </a:t>
            </a:r>
            <a:r>
              <a:rPr lang="es-MX" sz="4400" dirty="0">
                <a:solidFill>
                  <a:schemeClr val="bg1">
                    <a:lumMod val="65000"/>
                  </a:schemeClr>
                </a:solidFill>
              </a:rPr>
              <a:t>POSTERIORES AL HECHO VÍCTIMIZANTE COMETIDOS POR SERVIDORES PÚBLICOS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559FC26D-803F-4774-A958-9CE52415AE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7733" y="647995"/>
            <a:ext cx="10855759" cy="10161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56BFA40-F922-4640-B56C-B9443E85A6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01" b="9897"/>
          <a:stretch/>
        </p:blipFill>
        <p:spPr>
          <a:xfrm>
            <a:off x="11145725" y="4276887"/>
            <a:ext cx="8760642" cy="22682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455A7F6-0F75-42B2-8EDB-5AB6187110F7}"/>
              </a:ext>
            </a:extLst>
          </p:cNvPr>
          <p:cNvSpPr txBox="1"/>
          <p:nvPr/>
        </p:nvSpPr>
        <p:spPr>
          <a:xfrm>
            <a:off x="11145725" y="7393794"/>
            <a:ext cx="87606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solidFill>
                  <a:schemeClr val="bg1"/>
                </a:solidFill>
                <a:latin typeface="Trebuchet MS" panose="020B0603020202020204" pitchFamily="34" charset="0"/>
              </a:rPr>
              <a:t>Por lo tanto habría </a:t>
            </a:r>
            <a:r>
              <a:rPr lang="es-MX" sz="4800" dirty="0">
                <a:solidFill>
                  <a:schemeClr val="accent6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consecuencias</a:t>
            </a:r>
            <a:r>
              <a:rPr lang="es-MX" sz="4800" dirty="0">
                <a:solidFill>
                  <a:schemeClr val="bg1"/>
                </a:solidFill>
                <a:latin typeface="Trebuchet MS" panose="020B0603020202020204" pitchFamily="34" charset="0"/>
              </a:rPr>
              <a:t> penales, judiciales, multas o quejas ante las CEDH.</a:t>
            </a:r>
          </a:p>
        </p:txBody>
      </p:sp>
    </p:spTree>
    <p:extLst>
      <p:ext uri="{BB962C8B-B14F-4D97-AF65-F5344CB8AC3E}">
        <p14:creationId xmlns:p14="http://schemas.microsoft.com/office/powerpoint/2010/main" val="1736790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CA7921-170A-4E34-8674-6808D1942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205" y="1358502"/>
            <a:ext cx="18093690" cy="7663636"/>
          </a:xfrm>
        </p:spPr>
        <p:txBody>
          <a:bodyPr/>
          <a:lstStyle/>
          <a:p>
            <a:pPr algn="ctr"/>
            <a:r>
              <a:rPr lang="es-MX" sz="166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TIPOS DE INSTITUCIONES </a:t>
            </a:r>
            <a:r>
              <a:rPr lang="es-MX" sz="16600" dirty="0">
                <a:solidFill>
                  <a:schemeClr val="bg1"/>
                </a:solidFill>
                <a:latin typeface="Trebuchet MS" panose="020B0603020202020204" pitchFamily="34" charset="0"/>
              </a:rPr>
              <a:t>COLABORADORAS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00AF1B9-9B72-4D76-B8AC-97C18E54383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9867987">
            <a:off x="1311654" y="657344"/>
            <a:ext cx="4196418" cy="428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13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DECC125-AF6F-4E67-AF36-321DCFF47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848" y="1086105"/>
            <a:ext cx="17541875" cy="5035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78E0695-9912-4EB1-A8AB-398C31953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56" b="89985" l="1404" r="99579">
                        <a14:foregroundMark x1="5337" y1="45979" x2="41152" y2="45979"/>
                        <a14:foregroundMark x1="41152" y1="45979" x2="92697" y2="40212"/>
                        <a14:foregroundMark x1="80478" y1="14264" x2="30758" y2="77542"/>
                        <a14:foregroundMark x1="51264" y1="4856" x2="54635" y2="46434"/>
                        <a14:foregroundMark x1="18539" y1="16388" x2="41433" y2="22307"/>
                        <a14:foregroundMark x1="80478" y1="79666" x2="62921" y2="48558"/>
                        <a14:foregroundMark x1="82865" y1="32777" x2="92837" y2="35205"/>
                        <a14:foregroundMark x1="92837" y1="35205" x2="99579" y2="40212"/>
                        <a14:foregroundMark x1="10674" y1="43399" x2="21910" y2="36419"/>
                        <a14:foregroundMark x1="21910" y1="36419" x2="21910" y2="36419"/>
                        <a14:foregroundMark x1="32584" y1="65402" x2="29775" y2="76176"/>
                        <a14:foregroundMark x1="29775" y1="76176" x2="29213" y2="77086"/>
                        <a14:foregroundMark x1="28792" y1="78604" x2="28792" y2="84522"/>
                        <a14:foregroundMark x1="74579" y1="14264" x2="81882" y2="13202"/>
                        <a14:foregroundMark x1="19944" y1="14264" x2="31180" y2="18513"/>
                        <a14:foregroundMark x1="1404" y1="48558" x2="12640" y2="459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47214" y="6478489"/>
            <a:ext cx="3614508" cy="33454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243BE29-A1E6-41EF-BF89-4D114E727F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40" b="96458" l="1462" r="98904">
                        <a14:foregroundMark x1="7065" y1="20163" x2="45554" y2="19074"/>
                        <a14:foregroundMark x1="45554" y1="19074" x2="64677" y2="23161"/>
                        <a14:foregroundMark x1="5603" y1="49319" x2="50305" y2="46049"/>
                        <a14:foregroundMark x1="50305" y1="46049" x2="66991" y2="50409"/>
                        <a14:foregroundMark x1="6577" y1="79837" x2="66504" y2="70845"/>
                        <a14:foregroundMark x1="66504" y1="70845" x2="75396" y2="74659"/>
                        <a14:foregroundMark x1="91352" y1="8447" x2="72960" y2="86649"/>
                        <a14:foregroundMark x1="72960" y1="86649" x2="70280" y2="88283"/>
                        <a14:foregroundMark x1="76857" y1="15804" x2="98904" y2="51499"/>
                        <a14:foregroundMark x1="13155" y1="3270" x2="71255" y2="77657"/>
                        <a14:foregroundMark x1="71255" y1="77657" x2="98417" y2="90191"/>
                        <a14:foregroundMark x1="2314" y1="96458" x2="95128" y2="15804"/>
                        <a14:foregroundMark x1="1462" y1="9537" x2="59440" y2="80926"/>
                        <a14:foregroundMark x1="30938" y1="6540" x2="38124" y2="42234"/>
                        <a14:foregroundMark x1="38124" y1="42234" x2="54202" y2="77657"/>
                        <a14:foregroundMark x1="54202" y1="77657" x2="68453" y2="93460"/>
                        <a14:foregroundMark x1="9379" y1="76567" x2="60414" y2="673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95948" y="7205841"/>
            <a:ext cx="3627809" cy="16216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C28AD2D-8051-4B1E-A764-28C58A300E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3903" y="6708403"/>
            <a:ext cx="2885621" cy="288562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8E33F7A-BE51-4D92-8E14-E9562C138A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96444" l="3556" r="96000">
                        <a14:foregroundMark x1="49778" y1="7111" x2="42222" y2="82222"/>
                        <a14:foregroundMark x1="42222" y1="82222" x2="34667" y2="94667"/>
                        <a14:foregroundMark x1="34667" y1="94667" x2="32889" y2="90667"/>
                        <a14:foregroundMark x1="96000" y1="63556" x2="62222" y2="56000"/>
                        <a14:foregroundMark x1="3556" y1="64889" x2="29778" y2="56444"/>
                        <a14:foregroundMark x1="72000" y1="96444" x2="62667" y2="77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5454" y="6248574"/>
            <a:ext cx="3452285" cy="345228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789CBE8-347B-47AD-98AE-747E55F497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0" b="96750" l="4250" r="94000">
                        <a14:foregroundMark x1="22500" y1="12250" x2="84250" y2="84250"/>
                        <a14:foregroundMark x1="17000" y1="85500" x2="78000" y2="11750"/>
                        <a14:foregroundMark x1="12750" y1="22750" x2="75500" y2="86250"/>
                        <a14:foregroundMark x1="55250" y1="2500" x2="47250" y2="88250"/>
                        <a14:foregroundMark x1="47250" y1="88250" x2="45500" y2="94750"/>
                        <a14:foregroundMark x1="7750" y1="69000" x2="86250" y2="48750"/>
                        <a14:foregroundMark x1="86250" y1="48750" x2="94000" y2="45000"/>
                        <a14:foregroundMark x1="8500" y1="36250" x2="24750" y2="36250"/>
                        <a14:foregroundMark x1="24750" y1="36250" x2="92750" y2="32750"/>
                        <a14:foregroundMark x1="40500" y1="6250" x2="70250" y2="74000"/>
                        <a14:foregroundMark x1="70250" y1="74000" x2="71500" y2="87750"/>
                        <a14:foregroundMark x1="71500" y1="87750" x2="69500" y2="87500"/>
                        <a14:foregroundMark x1="11000" y1="38250" x2="15500" y2="62500"/>
                        <a14:foregroundMark x1="15500" y1="62500" x2="15750" y2="63500"/>
                        <a14:foregroundMark x1="23750" y1="67750" x2="43500" y2="52250"/>
                        <a14:foregroundMark x1="14000" y1="37000" x2="19000" y2="61000"/>
                        <a14:foregroundMark x1="6000" y1="37500" x2="8250" y2="64500"/>
                        <a14:foregroundMark x1="8250" y1="64500" x2="9000" y2="66500"/>
                        <a14:foregroundMark x1="82250" y1="34000" x2="81250" y2="62000"/>
                        <a14:foregroundMark x1="81250" y1="62000" x2="79750" y2="59000"/>
                        <a14:foregroundMark x1="84750" y1="34000" x2="86000" y2="51000"/>
                        <a14:foregroundMark x1="86000" y1="51000" x2="86000" y2="51000"/>
                        <a14:foregroundMark x1="6000" y1="37000" x2="7750" y2="63500"/>
                        <a14:foregroundMark x1="7750" y1="63500" x2="7750" y2="63500"/>
                        <a14:foregroundMark x1="25000" y1="36250" x2="27000" y2="57250"/>
                        <a14:foregroundMark x1="19000" y1="43750" x2="35000" y2="59750"/>
                        <a14:foregroundMark x1="32500" y1="40750" x2="43500" y2="66500"/>
                        <a14:foregroundMark x1="19000" y1="37500" x2="14500" y2="47500"/>
                        <a14:foregroundMark x1="6500" y1="37500" x2="7750" y2="65500"/>
                        <a14:foregroundMark x1="7750" y1="65500" x2="4250" y2="38750"/>
                        <a14:foregroundMark x1="4250" y1="38750" x2="88250" y2="36500"/>
                        <a14:foregroundMark x1="88250" y1="36500" x2="91500" y2="37500"/>
                        <a14:foregroundMark x1="36750" y1="40750" x2="70500" y2="64000"/>
                        <a14:foregroundMark x1="70500" y1="64000" x2="90500" y2="69750"/>
                        <a14:foregroundMark x1="90500" y1="69750" x2="93500" y2="72000"/>
                        <a14:foregroundMark x1="27500" y1="89250" x2="70000" y2="27500"/>
                        <a14:foregroundMark x1="70000" y1="27500" x2="83250" y2="17000"/>
                        <a14:foregroundMark x1="83250" y1="17000" x2="83500" y2="17250"/>
                        <a14:foregroundMark x1="31250" y1="8000" x2="69750" y2="75500"/>
                        <a14:foregroundMark x1="69750" y1="75500" x2="65500" y2="89000"/>
                        <a14:foregroundMark x1="65500" y1="89000" x2="59500" y2="96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055" y="6141739"/>
            <a:ext cx="3810000" cy="3810000"/>
          </a:xfrm>
          <a:prstGeom prst="rect">
            <a:avLst/>
          </a:prstGeom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F77538BD-F117-4172-B0A8-1E2AF6BF2CFC}"/>
              </a:ext>
            </a:extLst>
          </p:cNvPr>
          <p:cNvSpPr/>
          <p:nvPr/>
        </p:nvSpPr>
        <p:spPr>
          <a:xfrm>
            <a:off x="1219200" y="839420"/>
            <a:ext cx="5158154" cy="1856888"/>
          </a:xfrm>
          <a:prstGeom prst="ellipse">
            <a:avLst/>
          </a:prstGeom>
          <a:noFill/>
          <a:ln w="76200"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00825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5920FFA-BD74-4E56-BC70-932CEDA43D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2" r="1764" b="8149"/>
          <a:stretch/>
        </p:blipFill>
        <p:spPr>
          <a:xfrm>
            <a:off x="7464916" y="983147"/>
            <a:ext cx="12442790" cy="3588853"/>
          </a:xfrm>
          <a:prstGeom prst="snip2Diag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F01F585-D7F2-4FEE-968A-5CC5374D0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5" b="89969" l="10000" r="96118">
                        <a14:foregroundMark x1="35882" y1="45611" x2="35882" y2="45611"/>
                        <a14:foregroundMark x1="20824" y1="33386" x2="20824" y2="33386"/>
                        <a14:foregroundMark x1="25412" y1="28370" x2="25412" y2="28370"/>
                        <a14:foregroundMark x1="12706" y1="28683" x2="36118" y2="53292"/>
                        <a14:foregroundMark x1="36118" y1="53292" x2="36706" y2="57210"/>
                        <a14:foregroundMark x1="13647" y1="57210" x2="35059" y2="26803"/>
                        <a14:foregroundMark x1="35059" y1="26803" x2="35059" y2="26803"/>
                        <a14:foregroundMark x1="27176" y1="26803" x2="24941" y2="52194"/>
                        <a14:foregroundMark x1="24941" y1="52194" x2="25765" y2="57994"/>
                        <a14:foregroundMark x1="10353" y1="68025" x2="37176" y2="69122"/>
                        <a14:foregroundMark x1="37176" y1="69122" x2="38235" y2="70376"/>
                        <a14:foregroundMark x1="11882" y1="64263" x2="26235" y2="65047"/>
                        <a14:foregroundMark x1="26235" y1="65047" x2="34000" y2="64734"/>
                        <a14:foregroundMark x1="34000" y1="64734" x2="38471" y2="65674"/>
                        <a14:foregroundMark x1="13882" y1="72257" x2="25176" y2="72100"/>
                        <a14:foregroundMark x1="25176" y1="72100" x2="25765" y2="71473"/>
                        <a14:foregroundMark x1="25412" y1="60345" x2="36235" y2="60345"/>
                        <a14:foregroundMark x1="12118" y1="57680" x2="12118" y2="61912"/>
                        <a14:foregroundMark x1="37059" y1="57680" x2="37882" y2="61129"/>
                        <a14:foregroundMark x1="15059" y1="73041" x2="21529" y2="72884"/>
                        <a14:foregroundMark x1="21529" y1="72884" x2="24588" y2="74295"/>
                        <a14:foregroundMark x1="14118" y1="73511" x2="20353" y2="73197"/>
                        <a14:foregroundMark x1="20353" y1="73197" x2="34706" y2="74295"/>
                        <a14:foregroundMark x1="55529" y1="71944" x2="94941" y2="68809"/>
                        <a14:foregroundMark x1="55294" y1="66458" x2="73412" y2="64577"/>
                        <a14:foregroundMark x1="73412" y1="64577" x2="78706" y2="64577"/>
                        <a14:foregroundMark x1="71176" y1="73041" x2="83059" y2="73041"/>
                        <a14:foregroundMark x1="83059" y1="73041" x2="88000" y2="72727"/>
                        <a14:foregroundMark x1="56118" y1="64577" x2="71882" y2="63009"/>
                        <a14:foregroundMark x1="71882" y1="63009" x2="95882" y2="65831"/>
                        <a14:foregroundMark x1="95882" y1="65831" x2="96118" y2="72257"/>
                        <a14:foregroundMark x1="73529" y1="31034" x2="76353" y2="52821"/>
                        <a14:foregroundMark x1="76353" y1="52821" x2="77294" y2="55016"/>
                        <a14:foregroundMark x1="65412" y1="46395" x2="87529" y2="42320"/>
                        <a14:foregroundMark x1="87529" y1="42320" x2="84824" y2="42163"/>
                        <a14:foregroundMark x1="30706" y1="32132" x2="36235" y2="452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7836" y="-703384"/>
            <a:ext cx="4595375" cy="373209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6E337A1-C8D3-4CAD-926D-9FC74B6F56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2" b="89868" l="4156" r="96104">
                        <a14:foregroundMark x1="23636" y1="38767" x2="47532" y2="37885"/>
                        <a14:foregroundMark x1="47532" y1="37885" x2="51169" y2="40969"/>
                        <a14:foregroundMark x1="27532" y1="49339" x2="45714" y2="25551"/>
                        <a14:foregroundMark x1="45714" y1="25551" x2="50130" y2="29956"/>
                        <a14:foregroundMark x1="27013" y1="26432" x2="73506" y2="49339"/>
                        <a14:foregroundMark x1="34286" y1="47577" x2="53766" y2="46256"/>
                        <a14:foregroundMark x1="53766" y1="46256" x2="71169" y2="49339"/>
                        <a14:foregroundMark x1="70649" y1="32159" x2="49091" y2="25551"/>
                        <a14:foregroundMark x1="58701" y1="23348" x2="75325" y2="21145"/>
                        <a14:foregroundMark x1="75325" y1="21145" x2="72468" y2="40529"/>
                        <a14:foregroundMark x1="72468" y1="40529" x2="49610" y2="45374"/>
                        <a14:foregroundMark x1="27532" y1="25110" x2="59481" y2="21145"/>
                        <a14:foregroundMark x1="59481" y1="21145" x2="64416" y2="25110"/>
                        <a14:foregroundMark x1="25195" y1="47577" x2="75065" y2="51542"/>
                        <a14:foregroundMark x1="25714" y1="25551" x2="70909" y2="20705"/>
                        <a14:foregroundMark x1="70909" y1="20705" x2="76104" y2="22467"/>
                        <a14:foregroundMark x1="22338" y1="22467" x2="22597" y2="43612"/>
                        <a14:foregroundMark x1="22597" y1="43612" x2="49091" y2="51101"/>
                        <a14:foregroundMark x1="49091" y1="51101" x2="75325" y2="48458"/>
                        <a14:foregroundMark x1="75325" y1="48458" x2="75844" y2="24229"/>
                        <a14:foregroundMark x1="75844" y1="24229" x2="75065" y2="19824"/>
                        <a14:foregroundMark x1="22338" y1="22467" x2="37922" y2="24229"/>
                        <a14:foregroundMark x1="37922" y1="24229" x2="57922" y2="20264"/>
                        <a14:foregroundMark x1="57922" y1="20264" x2="76883" y2="21586"/>
                        <a14:foregroundMark x1="22857" y1="45374" x2="28831" y2="62115"/>
                        <a14:foregroundMark x1="28831" y1="62115" x2="55065" y2="64758"/>
                        <a14:foregroundMark x1="55065" y1="64758" x2="79481" y2="62115"/>
                        <a14:foregroundMark x1="79481" y1="62115" x2="79481" y2="62115"/>
                        <a14:foregroundMark x1="21818" y1="45374" x2="24675" y2="65639"/>
                        <a14:foregroundMark x1="76623" y1="24229" x2="78961" y2="62996"/>
                        <a14:foregroundMark x1="78961" y1="62996" x2="79481" y2="57269"/>
                        <a14:foregroundMark x1="78442" y1="24229" x2="84156" y2="63877"/>
                        <a14:foregroundMark x1="24156" y1="23348" x2="20000" y2="49780"/>
                        <a14:foregroundMark x1="20000" y1="49780" x2="14286" y2="63877"/>
                        <a14:foregroundMark x1="14286" y1="63877" x2="13766" y2="64758"/>
                        <a14:foregroundMark x1="22338" y1="21586" x2="13766" y2="62996"/>
                        <a14:foregroundMark x1="13766" y1="62996" x2="13766" y2="62996"/>
                        <a14:foregroundMark x1="11169" y1="62996" x2="5455" y2="72687"/>
                        <a14:foregroundMark x1="8312" y1="77093" x2="18961" y2="81057"/>
                        <a14:foregroundMark x1="18961" y1="81057" x2="77143" y2="74009"/>
                        <a14:foregroundMark x1="77143" y1="74009" x2="87013" y2="74009"/>
                        <a14:foregroundMark x1="87013" y1="74009" x2="95325" y2="80176"/>
                        <a14:foregroundMark x1="77403" y1="22467" x2="96104" y2="74890"/>
                        <a14:foregroundMark x1="96104" y1="74890" x2="96104" y2="76211"/>
                        <a14:foregroundMark x1="93247" y1="80176" x2="27273" y2="81498"/>
                        <a14:foregroundMark x1="27273" y1="81498" x2="26234" y2="81057"/>
                        <a14:foregroundMark x1="23377" y1="24229" x2="8312" y2="73568"/>
                        <a14:foregroundMark x1="20000" y1="22467" x2="7273" y2="73128"/>
                        <a14:foregroundMark x1="7273" y1="73128" x2="7013" y2="73568"/>
                        <a14:foregroundMark x1="19481" y1="22467" x2="36364" y2="22467"/>
                        <a14:foregroundMark x1="36364" y1="22467" x2="60260" y2="20705"/>
                        <a14:foregroundMark x1="60260" y1="20705" x2="77922" y2="21586"/>
                        <a14:foregroundMark x1="17403" y1="22467" x2="7013" y2="65198"/>
                        <a14:foregroundMark x1="7013" y1="65198" x2="4675" y2="70485"/>
                        <a14:foregroundMark x1="27013" y1="78414" x2="54805" y2="72247"/>
                        <a14:foregroundMark x1="22857" y1="57269" x2="32468" y2="75330"/>
                        <a14:foregroundMark x1="16104" y1="63877" x2="30909" y2="76211"/>
                        <a14:foregroundMark x1="4935" y1="67401" x2="18182" y2="80176"/>
                        <a14:foregroundMark x1="18182" y1="80176" x2="30649" y2="85903"/>
                        <a14:foregroundMark x1="30649" y1="85903" x2="31948" y2="87665"/>
                        <a14:foregroundMark x1="84675" y1="63877" x2="95325" y2="75330"/>
                        <a14:foregroundMark x1="4935" y1="70485" x2="11429" y2="83260"/>
                        <a14:foregroundMark x1="11429" y1="83260" x2="20000" y2="85022"/>
                        <a14:foregroundMark x1="32468" y1="88546" x2="69091" y2="82819"/>
                        <a14:foregroundMark x1="69091" y1="82819" x2="94805" y2="83260"/>
                        <a14:foregroundMark x1="94805" y1="83260" x2="96104" y2="84141"/>
                        <a14:foregroundMark x1="4156" y1="64758" x2="4675" y2="84141"/>
                        <a14:foregroundMark x1="4675" y1="84141" x2="32987" y2="87665"/>
                        <a14:foregroundMark x1="32468" y1="89868" x2="4675" y2="83260"/>
                        <a14:foregroundMark x1="17143" y1="23348" x2="51948" y2="19383"/>
                        <a14:foregroundMark x1="51948" y1="19383" x2="78442" y2="233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765" y="1967886"/>
            <a:ext cx="3766774" cy="222092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4B378E8-F7A8-4ED5-8CF2-4787EA1C711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789" t="6685" r="47994" b="26001"/>
          <a:stretch/>
        </p:blipFill>
        <p:spPr>
          <a:xfrm>
            <a:off x="4506999" y="983147"/>
            <a:ext cx="2391509" cy="3114233"/>
          </a:xfrm>
          <a:prstGeom prst="flowChartMerg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6EAA014-0015-4D8A-AE8A-275BD59CB52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79" t="2670" r="5211" b="17936"/>
          <a:stretch/>
        </p:blipFill>
        <p:spPr>
          <a:xfrm>
            <a:off x="10052050" y="5191494"/>
            <a:ext cx="8981588" cy="51347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69C97716-1C76-47C2-8FD0-EA1CD724C39A}"/>
              </a:ext>
            </a:extLst>
          </p:cNvPr>
          <p:cNvSpPr/>
          <p:nvPr/>
        </p:nvSpPr>
        <p:spPr>
          <a:xfrm>
            <a:off x="7197968" y="983147"/>
            <a:ext cx="4032740" cy="1127007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2B12574A-972E-413B-A0AF-D66EB2677F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765" y="5191494"/>
            <a:ext cx="8592741" cy="5359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36664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F85E3A2-C8DF-4909-A059-8AAC017CD2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5" t="7290" r="11814" b="3034"/>
          <a:stretch/>
        </p:blipFill>
        <p:spPr>
          <a:xfrm>
            <a:off x="475628" y="1055076"/>
            <a:ext cx="19152844" cy="50643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 descr="Sistema Michoacano de Radio y Televisión - YouTube">
            <a:extLst>
              <a:ext uri="{FF2B5EF4-FFF2-40B4-BE49-F238E27FC236}">
                <a16:creationId xmlns:a16="http://schemas.microsoft.com/office/drawing/2014/main" id="{1FD87681-358C-47FE-990F-BC734624A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172" y1="27083" x2="56797" y2="27778"/>
                        <a14:foregroundMark x1="56797" y1="27778" x2="63438" y2="32083"/>
                        <a14:foregroundMark x1="63438" y1="32083" x2="66797" y2="40139"/>
                        <a14:foregroundMark x1="66797" y1="40139" x2="66953" y2="58194"/>
                        <a14:foregroundMark x1="41953" y1="50556" x2="51094" y2="50556"/>
                        <a14:foregroundMark x1="51094" y1="50556" x2="62656" y2="50000"/>
                        <a14:foregroundMark x1="62656" y1="50000" x2="69453" y2="50278"/>
                        <a14:foregroundMark x1="69453" y1="50278" x2="71016" y2="51250"/>
                        <a14:foregroundMark x1="68906" y1="58889" x2="66563" y2="39306"/>
                        <a14:foregroundMark x1="66563" y1="39306" x2="65234" y2="34861"/>
                        <a14:foregroundMark x1="55625" y1="22222" x2="64922" y2="25972"/>
                        <a14:foregroundMark x1="64922" y1="25972" x2="68594" y2="34583"/>
                        <a14:foregroundMark x1="68594" y1="34583" x2="72109" y2="54306"/>
                        <a14:foregroundMark x1="72109" y1="54306" x2="68203" y2="57639"/>
                        <a14:foregroundMark x1="68203" y1="57639" x2="62266" y2="24583"/>
                        <a14:foregroundMark x1="62266" y1="24583" x2="57813" y2="22639"/>
                        <a14:foregroundMark x1="57813" y1="22639" x2="51797" y2="27500"/>
                        <a14:foregroundMark x1="51797" y1="27500" x2="50234" y2="25972"/>
                        <a14:foregroundMark x1="40078" y1="42083" x2="66172" y2="44167"/>
                        <a14:foregroundMark x1="40859" y1="55417" x2="65625" y2="56111"/>
                        <a14:foregroundMark x1="42969" y1="58889" x2="42969" y2="58889"/>
                        <a14:foregroundMark x1="42969" y1="56111" x2="50000" y2="57083"/>
                        <a14:foregroundMark x1="50000" y1="57083" x2="61641" y2="56111"/>
                        <a14:foregroundMark x1="61641" y1="56111" x2="63672" y2="56389"/>
                        <a14:foregroundMark x1="40234" y1="44861" x2="57969" y2="46528"/>
                        <a14:foregroundMark x1="54688" y1="28333" x2="56172" y2="50556"/>
                        <a14:foregroundMark x1="56563" y1="29722" x2="59844" y2="41111"/>
                        <a14:foregroundMark x1="52188" y1="32222" x2="56797" y2="51944"/>
                        <a14:foregroundMark x1="51172" y1="31111" x2="50234" y2="45556"/>
                        <a14:foregroundMark x1="49688" y1="30833" x2="49063" y2="43056"/>
                        <a14:foregroundMark x1="42578" y1="43750" x2="52578" y2="26389"/>
                        <a14:foregroundMark x1="39844" y1="54722" x2="57734" y2="58056"/>
                        <a14:foregroundMark x1="57734" y1="58056" x2="66172" y2="56944"/>
                        <a14:foregroundMark x1="66172" y1="56944" x2="71484" y2="57639"/>
                        <a14:foregroundMark x1="71484" y1="57639" x2="71406" y2="57778"/>
                        <a14:foregroundMark x1="49297" y1="22222" x2="41797" y2="37222"/>
                        <a14:foregroundMark x1="38906" y1="54028" x2="43125" y2="50000"/>
                        <a14:foregroundMark x1="43125" y1="50000" x2="43359" y2="50000"/>
                        <a14:foregroundMark x1="54688" y1="20556" x2="68359" y2="30417"/>
                        <a14:foregroundMark x1="68359" y1="30417" x2="72422" y2="57361"/>
                        <a14:foregroundMark x1="72422" y1="57361" x2="72578" y2="57500"/>
                        <a14:foregroundMark x1="68359" y1="31806" x2="57422" y2="20278"/>
                        <a14:foregroundMark x1="57422" y1="20278" x2="54688" y2="19444"/>
                        <a14:foregroundMark x1="53125" y1="21250" x2="65234" y2="23194"/>
                        <a14:foregroundMark x1="65234" y1="23194" x2="68594" y2="26944"/>
                        <a14:foregroundMark x1="68594" y1="26944" x2="71328" y2="32500"/>
                        <a14:foregroundMark x1="71328" y1="32500" x2="73672" y2="57500"/>
                        <a14:foregroundMark x1="73672" y1="57500" x2="73672" y2="57778"/>
                        <a14:foregroundMark x1="14297" y1="60833" x2="15781" y2="74722"/>
                        <a14:foregroundMark x1="15781" y1="74722" x2="41094" y2="80972"/>
                        <a14:foregroundMark x1="41094" y1="80972" x2="64922" y2="77917"/>
                        <a14:foregroundMark x1="64922" y1="77917" x2="69297" y2="77917"/>
                        <a14:foregroundMark x1="69297" y1="77917" x2="73359" y2="77639"/>
                        <a14:foregroundMark x1="73359" y1="77639" x2="72734" y2="54444"/>
                        <a14:foregroundMark x1="14844" y1="59861" x2="40234" y2="53056"/>
                        <a14:foregroundMark x1="19453" y1="71528" x2="55234" y2="53056"/>
                        <a14:foregroundMark x1="27187" y1="72222" x2="55625" y2="59861"/>
                        <a14:foregroundMark x1="58906" y1="60139" x2="59531" y2="72639"/>
                        <a14:foregroundMark x1="59531" y1="72639" x2="60234" y2="73889"/>
                        <a14:foregroundMark x1="18359" y1="65000" x2="28672" y2="65278"/>
                        <a14:foregroundMark x1="37188" y1="73889" x2="67891" y2="56111"/>
                        <a14:foregroundMark x1="67891" y1="56111" x2="70469" y2="64028"/>
                        <a14:foregroundMark x1="70469" y1="64028" x2="66797" y2="67083"/>
                        <a14:foregroundMark x1="66797" y1="67083" x2="48906" y2="70694"/>
                        <a14:foregroundMark x1="48906" y1="70694" x2="37891" y2="78333"/>
                        <a14:foregroundMark x1="37891" y1="78333" x2="35469" y2="76944"/>
                        <a14:foregroundMark x1="26953" y1="73889" x2="51406" y2="71389"/>
                        <a14:foregroundMark x1="51406" y1="71389" x2="67734" y2="73194"/>
                        <a14:foregroundMark x1="47344" y1="76667" x2="51016" y2="70417"/>
                        <a14:foregroundMark x1="71797" y1="33194" x2="77969" y2="76389"/>
                        <a14:foregroundMark x1="77969" y1="76389" x2="73672" y2="78472"/>
                        <a14:foregroundMark x1="73672" y1="78472" x2="73516" y2="75556"/>
                        <a14:foregroundMark x1="31797" y1="56389" x2="43203" y2="29722"/>
                        <a14:foregroundMark x1="43203" y1="29722" x2="52969" y2="18333"/>
                        <a14:foregroundMark x1="52969" y1="18333" x2="67734" y2="25556"/>
                        <a14:foregroundMark x1="67734" y1="25556" x2="72188" y2="33194"/>
                        <a14:foregroundMark x1="30078" y1="54444" x2="44844" y2="24722"/>
                        <a14:foregroundMark x1="44844" y1="24722" x2="53359" y2="17222"/>
                        <a14:foregroundMark x1="53359" y1="17222" x2="67578" y2="24583"/>
                        <a14:foregroundMark x1="19297" y1="75972" x2="24375" y2="73889"/>
                        <a14:foregroundMark x1="24375" y1="73889" x2="24844" y2="73889"/>
                        <a14:foregroundMark x1="59453" y1="31111" x2="70078" y2="54028"/>
                        <a14:foregroundMark x1="66953" y1="59167" x2="68281" y2="43889"/>
                        <a14:foregroundMark x1="68281" y1="43889" x2="67969" y2="42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4302" y="5904370"/>
            <a:ext cx="7618662" cy="428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áfico 5" descr="Marketing con relleno sólido">
            <a:extLst>
              <a:ext uri="{FF2B5EF4-FFF2-40B4-BE49-F238E27FC236}">
                <a16:creationId xmlns:a16="http://schemas.microsoft.com/office/drawing/2014/main" id="{E26E9EFA-94C3-4366-A0EA-07DDDD2E2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81136" y="6189785"/>
            <a:ext cx="5303849" cy="427956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56059EE-F07A-4AE1-A892-34E6254ECA82}"/>
              </a:ext>
            </a:extLst>
          </p:cNvPr>
          <p:cNvSpPr txBox="1"/>
          <p:nvPr/>
        </p:nvSpPr>
        <p:spPr>
          <a:xfrm>
            <a:off x="5650523" y="6541477"/>
            <a:ext cx="656492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Los </a:t>
            </a:r>
            <a:r>
              <a:rPr lang="es-MX" sz="4400" b="1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</a:rPr>
              <a:t>medios electrónicos </a:t>
            </a:r>
            <a:r>
              <a:rPr lang="es-MX" sz="4400" b="1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de las dependencias son de vital importancia para la difusión de las </a:t>
            </a:r>
            <a:r>
              <a:rPr lang="es-MX" sz="4400" b="1" dirty="0">
                <a:solidFill>
                  <a:schemeClr val="bg1"/>
                </a:solidFill>
                <a:latin typeface="Trebuchet MS" panose="020B0603020202020204" pitchFamily="34" charset="0"/>
              </a:rPr>
              <a:t>Alertas de Búsqueda 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4753C691-11C4-4696-81FC-26FC3EF3CF61}"/>
              </a:ext>
            </a:extLst>
          </p:cNvPr>
          <p:cNvSpPr/>
          <p:nvPr/>
        </p:nvSpPr>
        <p:spPr>
          <a:xfrm>
            <a:off x="288058" y="961290"/>
            <a:ext cx="5890003" cy="2039816"/>
          </a:xfrm>
          <a:prstGeom prst="ellipse">
            <a:avLst/>
          </a:prstGeom>
          <a:noFill/>
          <a:ln w="762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66681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CD7B22C-47BB-4A5E-8B60-26D9B14BA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40" y="589573"/>
            <a:ext cx="16975505" cy="598756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F686857-D4F3-4852-8B9C-88A7B4E46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7" b="89141" l="4286" r="97959">
                        <a14:foregroundMark x1="3878" y1="37763" x2="9490" y2="52512"/>
                        <a14:foregroundMark x1="9490" y1="52512" x2="12347" y2="56240"/>
                        <a14:foregroundMark x1="6939" y1="76985" x2="14796" y2="76985"/>
                        <a14:foregroundMark x1="14796" y1="76985" x2="35102" y2="75527"/>
                        <a14:foregroundMark x1="35102" y1="75527" x2="35102" y2="75851"/>
                        <a14:foregroundMark x1="3469" y1="43922" x2="4286" y2="68882"/>
                        <a14:foregroundMark x1="4286" y1="68882" x2="12551" y2="51053"/>
                        <a14:foregroundMark x1="12551" y1="51053" x2="34694" y2="31767"/>
                        <a14:foregroundMark x1="31633" y1="26256" x2="40612" y2="50243"/>
                        <a14:foregroundMark x1="40612" y1="50243" x2="40816" y2="63209"/>
                        <a14:foregroundMark x1="40816" y1="63209" x2="34286" y2="67909"/>
                        <a14:foregroundMark x1="13163" y1="21232" x2="24286" y2="22528"/>
                        <a14:foregroundMark x1="24286" y1="22528" x2="33061" y2="27553"/>
                        <a14:foregroundMark x1="33061" y1="27553" x2="35918" y2="33549"/>
                        <a14:foregroundMark x1="43571" y1="33549" x2="57959" y2="35332"/>
                        <a14:foregroundMark x1="57959" y1="35332" x2="94082" y2="30470"/>
                        <a14:foregroundMark x1="53571" y1="24959" x2="94694" y2="42788"/>
                        <a14:foregroundMark x1="94694" y1="42788" x2="96020" y2="44571"/>
                        <a14:foregroundMark x1="95204" y1="23177" x2="76735" y2="31118"/>
                        <a14:foregroundMark x1="56735" y1="21880" x2="66939" y2="21880"/>
                        <a14:foregroundMark x1="66939" y1="21880" x2="79490" y2="21394"/>
                        <a14:foregroundMark x1="79490" y1="21394" x2="97959" y2="22528"/>
                        <a14:foregroundMark x1="56327" y1="45219" x2="86939" y2="43274"/>
                        <a14:foregroundMark x1="86939" y1="43274" x2="96837" y2="47002"/>
                        <a14:foregroundMark x1="53571" y1="46353" x2="77755" y2="43922"/>
                        <a14:foregroundMark x1="77755" y1="43922" x2="86429" y2="45057"/>
                        <a14:foregroundMark x1="86429" y1="45057" x2="86735" y2="48784"/>
                        <a14:foregroundMark x1="44694" y1="57374" x2="94592" y2="62399"/>
                        <a14:foregroundMark x1="94592" y1="62399" x2="95612" y2="63533"/>
                        <a14:foregroundMark x1="43980" y1="65316" x2="93367" y2="58023"/>
                        <a14:foregroundMark x1="93367" y1="58023" x2="92551" y2="54295"/>
                        <a14:foregroundMark x1="44694" y1="77634" x2="93265" y2="75851"/>
                        <a14:foregroundMark x1="93265" y1="75851" x2="96020" y2="77634"/>
                        <a14:foregroundMark x1="43571" y1="75851" x2="70102" y2="76823"/>
                        <a14:foregroundMark x1="70102" y1="76823" x2="79694" y2="75851"/>
                        <a14:foregroundMark x1="79694" y1="75851" x2="97551" y2="77634"/>
                        <a14:foregroundMark x1="97551" y1="25608" x2="97143" y2="82496"/>
                        <a14:foregroundMark x1="42041" y1="81361" x2="84592" y2="79092"/>
                        <a14:foregroundMark x1="84592" y1="79092" x2="97143" y2="81361"/>
                        <a14:foregroundMark x1="34694" y1="72123" x2="52449" y2="72123"/>
                        <a14:foregroundMark x1="31224" y1="74554" x2="47857" y2="74554"/>
                        <a14:foregroundMark x1="31224" y1="76985" x2="43571" y2="78930"/>
                        <a14:foregroundMark x1="36224" y1="38412" x2="70612" y2="304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182" y="7039263"/>
            <a:ext cx="4722126" cy="297301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591CAF6-D242-4859-A719-A9214F3AFE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9" b="89989" l="1125" r="95726">
                        <a14:foregroundMark x1="52756" y1="27222" x2="49044" y2="49381"/>
                        <a14:foregroundMark x1="9786" y1="54893" x2="9786" y2="54893"/>
                        <a14:foregroundMark x1="9786" y1="54893" x2="92576" y2="59168"/>
                        <a14:foregroundMark x1="8549" y1="65917" x2="84139" y2="70754"/>
                        <a14:foregroundMark x1="84139" y1="70754" x2="88976" y2="64117"/>
                        <a14:foregroundMark x1="17660" y1="57368" x2="59730" y2="64004"/>
                        <a14:foregroundMark x1="59730" y1="64004" x2="74016" y2="62317"/>
                        <a14:foregroundMark x1="74016" y1="62317" x2="89539" y2="62317"/>
                        <a14:foregroundMark x1="10349" y1="58605" x2="34758" y2="67379"/>
                        <a14:foregroundMark x1="34758" y1="67379" x2="46569" y2="68391"/>
                        <a14:foregroundMark x1="9111" y1="54893" x2="8886" y2="68054"/>
                        <a14:foregroundMark x1="8886" y1="68054" x2="22722" y2="69741"/>
                        <a14:foregroundMark x1="22722" y1="69741" x2="39595" y2="69066"/>
                        <a14:foregroundMark x1="39595" y1="69066" x2="41057" y2="69066"/>
                        <a14:foregroundMark x1="93251" y1="73903" x2="93026" y2="60742"/>
                        <a14:foregroundMark x1="93026" y1="60742" x2="79753" y2="56918"/>
                        <a14:foregroundMark x1="79753" y1="56918" x2="79753" y2="56693"/>
                        <a14:foregroundMark x1="36108" y1="63442" x2="72891" y2="62880"/>
                        <a14:foregroundMark x1="72891" y1="62880" x2="77278" y2="69629"/>
                        <a14:foregroundMark x1="9111" y1="73341" x2="6749" y2="58830"/>
                        <a14:foregroundMark x1="6749" y1="58830" x2="7874" y2="56693"/>
                        <a14:foregroundMark x1="9786" y1="54893" x2="28346" y2="54781"/>
                        <a14:foregroundMark x1="28346" y1="54781" x2="64792" y2="57368"/>
                        <a14:foregroundMark x1="64792" y1="57368" x2="80427" y2="56355"/>
                        <a14:foregroundMark x1="80427" y1="56355" x2="92576" y2="61192"/>
                        <a14:foregroundMark x1="92576" y1="61192" x2="92576" y2="62880"/>
                        <a14:foregroundMark x1="93251" y1="62880" x2="75028" y2="57818"/>
                        <a14:foregroundMark x1="75028" y1="57818" x2="74241" y2="55456"/>
                        <a14:foregroundMark x1="55118" y1="56693" x2="86052" y2="54331"/>
                        <a14:foregroundMark x1="86052" y1="54331" x2="93251" y2="58605"/>
                        <a14:foregroundMark x1="33633" y1="65354" x2="48144" y2="65354"/>
                        <a14:foregroundMark x1="48144" y1="65354" x2="71541" y2="64454"/>
                        <a14:foregroundMark x1="71541" y1="64454" x2="79078" y2="64679"/>
                        <a14:foregroundMark x1="7874" y1="73341" x2="6074" y2="54893"/>
                        <a14:foregroundMark x1="6074" y1="54893" x2="31046" y2="56130"/>
                        <a14:foregroundMark x1="31046" y1="56130" x2="75478" y2="53656"/>
                        <a14:foregroundMark x1="75478" y1="53656" x2="90439" y2="55006"/>
                        <a14:foregroundMark x1="90439" y1="55006" x2="92576" y2="66592"/>
                        <a14:foregroundMark x1="7874" y1="73341" x2="7312" y2="53656"/>
                        <a14:foregroundMark x1="7312" y1="53656" x2="45332" y2="55456"/>
                        <a14:foregroundMark x1="45332" y1="55456" x2="81665" y2="54556"/>
                        <a14:foregroundMark x1="81665" y1="54556" x2="94938" y2="57143"/>
                        <a14:foregroundMark x1="94938" y1="57143" x2="93813" y2="70529"/>
                        <a14:foregroundMark x1="93813" y1="70529" x2="95726" y2="74578"/>
                        <a14:foregroundMark x1="95726" y1="73903" x2="94601" y2="54893"/>
                        <a14:foregroundMark x1="94601" y1="54893" x2="86502" y2="54331"/>
                        <a14:foregroundMark x1="5399" y1="59168" x2="7649" y2="73903"/>
                        <a14:foregroundMark x1="7649" y1="73903" x2="26884" y2="76153"/>
                        <a14:foregroundMark x1="26884" y1="76153" x2="29359" y2="77615"/>
                        <a14:foregroundMark x1="6074" y1="53093" x2="51519" y2="40720"/>
                        <a14:foregroundMark x1="63780" y1="40720" x2="94488" y2="57368"/>
                        <a14:foregroundMark x1="94488" y1="57368" x2="94488" y2="57368"/>
                        <a14:foregroundMark x1="60067" y1="37120" x2="83465" y2="45444"/>
                        <a14:foregroundMark x1="83465" y1="45444" x2="95051" y2="54331"/>
                        <a14:foregroundMark x1="44769" y1="32171" x2="20247" y2="37908"/>
                        <a14:foregroundMark x1="20247" y1="37908" x2="4499" y2="53431"/>
                        <a14:foregroundMark x1="4499" y1="53431" x2="2362" y2="54331"/>
                        <a14:foregroundMark x1="1125" y1="69629" x2="59618" y2="83465"/>
                        <a14:foregroundMark x1="59618" y1="83465" x2="93251" y2="74353"/>
                        <a14:foregroundMark x1="93251" y1="74353" x2="87739" y2="41282"/>
                        <a14:foregroundMark x1="87739" y1="41282" x2="74128" y2="26209"/>
                        <a14:foregroundMark x1="74128" y1="26209" x2="41395" y2="22947"/>
                        <a14:foregroundMark x1="41395" y1="22947" x2="17323" y2="41732"/>
                        <a14:foregroundMark x1="17323" y1="41732" x2="38020" y2="59843"/>
                        <a14:foregroundMark x1="38020" y1="59843" x2="41057" y2="610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3840" y="6747037"/>
            <a:ext cx="3040555" cy="304055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40D6871-CDA3-4E97-ACEF-5442E806B7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18" b="91096" l="0" r="98801">
                        <a14:foregroundMark x1="44692" y1="17123" x2="67295" y2="37842"/>
                        <a14:foregroundMark x1="21233" y1="65240" x2="57705" y2="63356"/>
                        <a14:foregroundMark x1="57705" y1="63356" x2="77740" y2="63527"/>
                        <a14:foregroundMark x1="77740" y1="63527" x2="79281" y2="64555"/>
                        <a14:foregroundMark x1="5993" y1="81164" x2="86130" y2="82534"/>
                        <a14:foregroundMark x1="86130" y1="82534" x2="93322" y2="84589"/>
                        <a14:foregroundMark x1="7877" y1="11130" x2="4795" y2="76884"/>
                        <a14:foregroundMark x1="4795" y1="76884" x2="45377" y2="86301"/>
                        <a14:foregroundMark x1="45377" y1="86301" x2="79281" y2="85788"/>
                        <a14:foregroundMark x1="79281" y1="85788" x2="93151" y2="85788"/>
                        <a14:foregroundMark x1="93151" y1="85788" x2="95548" y2="70377"/>
                        <a14:foregroundMark x1="95548" y1="70377" x2="84418" y2="11301"/>
                        <a14:foregroundMark x1="84418" y1="11301" x2="0" y2="9760"/>
                        <a14:foregroundMark x1="6678" y1="12500" x2="36301" y2="12158"/>
                        <a14:foregroundMark x1="36301" y1="12158" x2="83562" y2="13527"/>
                        <a14:foregroundMark x1="83562" y1="13527" x2="97774" y2="20205"/>
                        <a14:foregroundMark x1="97774" y1="20205" x2="96062" y2="77397"/>
                        <a14:foregroundMark x1="96062" y1="77397" x2="68151" y2="87158"/>
                        <a14:foregroundMark x1="68151" y1="87158" x2="11473" y2="87329"/>
                        <a14:foregroundMark x1="11473" y1="87329" x2="1884" y2="82534"/>
                        <a14:foregroundMark x1="54623" y1="87158" x2="70034" y2="87671"/>
                        <a14:foregroundMark x1="70034" y1="87671" x2="88870" y2="87671"/>
                        <a14:foregroundMark x1="88870" y1="87671" x2="98288" y2="73459"/>
                        <a14:foregroundMark x1="98288" y1="73459" x2="91438" y2="10788"/>
                        <a14:foregroundMark x1="91438" y1="10788" x2="84589" y2="15068"/>
                        <a14:foregroundMark x1="1884" y1="91267" x2="15240" y2="90582"/>
                        <a14:foregroundMark x1="32705" y1="73801" x2="62842" y2="72432"/>
                        <a14:foregroundMark x1="62842" y1="72432" x2="66610" y2="73116"/>
                        <a14:foregroundMark x1="13870" y1="89897" x2="60274" y2="85959"/>
                        <a14:foregroundMark x1="60274" y1="85959" x2="85103" y2="89726"/>
                        <a14:foregroundMark x1="85103" y1="89726" x2="98801" y2="89212"/>
                        <a14:foregroundMark x1="98801" y1="89212" x2="98630" y2="89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49706" y="6747037"/>
            <a:ext cx="3253599" cy="325359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B63EBAE-027B-4DD5-800F-F0A88AA2E2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00" b="97250" l="3250" r="96250">
                        <a14:foregroundMark x1="6750" y1="68000" x2="72000" y2="33000"/>
                        <a14:foregroundMark x1="72000" y1="33000" x2="89250" y2="27000"/>
                        <a14:foregroundMark x1="89250" y1="27000" x2="89000" y2="26000"/>
                        <a14:foregroundMark x1="35250" y1="4500" x2="83500" y2="85250"/>
                        <a14:foregroundMark x1="27250" y1="91750" x2="92250" y2="53750"/>
                        <a14:foregroundMark x1="92250" y1="53750" x2="96250" y2="53750"/>
                        <a14:foregroundMark x1="49500" y1="97250" x2="48750" y2="30000"/>
                        <a14:foregroundMark x1="30500" y1="39500" x2="75500" y2="42500"/>
                        <a14:foregroundMark x1="76250" y1="25250" x2="47750" y2="37000"/>
                        <a14:foregroundMark x1="47750" y1="37000" x2="35250" y2="38500"/>
                        <a14:foregroundMark x1="28750" y1="32250" x2="67000" y2="56500"/>
                        <a14:foregroundMark x1="67000" y1="56500" x2="68500" y2="56750"/>
                        <a14:foregroundMark x1="32000" y1="51250" x2="72500" y2="46750"/>
                        <a14:foregroundMark x1="72500" y1="46750" x2="74750" y2="47250"/>
                        <a14:foregroundMark x1="44000" y1="30750" x2="31500" y2="41750"/>
                        <a14:foregroundMark x1="31500" y1="41750" x2="37500" y2="51250"/>
                        <a14:foregroundMark x1="34500" y1="64750" x2="65250" y2="66250"/>
                        <a14:foregroundMark x1="30500" y1="68000" x2="54750" y2="68500"/>
                        <a14:foregroundMark x1="54750" y1="68500" x2="78750" y2="68000"/>
                        <a14:foregroundMark x1="5000" y1="38000" x2="3250" y2="57500"/>
                        <a14:foregroundMark x1="3250" y1="57500" x2="3500" y2="57750"/>
                        <a14:foregroundMark x1="51000" y1="69500" x2="74750" y2="65250"/>
                        <a14:foregroundMark x1="74750" y1="65250" x2="74750" y2="64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43034" y="6966593"/>
            <a:ext cx="2961373" cy="2961373"/>
          </a:xfrm>
          <a:prstGeom prst="rect">
            <a:avLst/>
          </a:prstGeom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BC1F51A8-370C-4135-BC68-A374771B70F4}"/>
              </a:ext>
            </a:extLst>
          </p:cNvPr>
          <p:cNvSpPr/>
          <p:nvPr/>
        </p:nvSpPr>
        <p:spPr>
          <a:xfrm>
            <a:off x="1617784" y="1320521"/>
            <a:ext cx="5603631" cy="1758462"/>
          </a:xfrm>
          <a:prstGeom prst="ellipse">
            <a:avLst/>
          </a:prstGeom>
          <a:noFill/>
          <a:ln w="762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20596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DDD7A3B9-FE14-4BCB-99B2-14144844F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327" y="6384883"/>
            <a:ext cx="4372454" cy="37626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1BAB7F6-1D6B-439D-B9E4-2C354F8EE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5309" y="1290694"/>
            <a:ext cx="6832327" cy="1829727"/>
          </a:xfrm>
        </p:spPr>
        <p:txBody>
          <a:bodyPr>
            <a:normAutofit fontScale="90000"/>
          </a:bodyPr>
          <a:lstStyle/>
          <a:p>
            <a:pPr algn="ctr"/>
            <a:r>
              <a:rPr lang="es-MX" sz="8905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SISTEMA </a:t>
            </a:r>
            <a:r>
              <a:rPr lang="es-MX" sz="8905" dirty="0">
                <a:solidFill>
                  <a:schemeClr val="bg1"/>
                </a:solidFill>
                <a:latin typeface="Agency FB" panose="020B0503020202020204" pitchFamily="34" charset="0"/>
              </a:rPr>
              <a:t>NACIONAL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D0FF73-B6C7-4A8B-96A0-3416C9C7B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6364" y="4944239"/>
            <a:ext cx="5059092" cy="1480743"/>
          </a:xfrm>
        </p:spPr>
        <p:txBody>
          <a:bodyPr/>
          <a:lstStyle/>
          <a:p>
            <a:r>
              <a:rPr lang="es-MX" b="1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¿QUIÉNES LO CONFORMAN?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55E090A-E020-449A-8A69-31BF6635AC36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499562" y="6698835"/>
            <a:ext cx="5447088" cy="3319821"/>
          </a:xfrm>
        </p:spPr>
        <p:txBody>
          <a:bodyPr>
            <a:normAutofit/>
          </a:bodyPr>
          <a:lstStyle/>
          <a:p>
            <a:pPr algn="just"/>
            <a:r>
              <a:rPr lang="es-MX" dirty="0">
                <a:solidFill>
                  <a:schemeClr val="bg1"/>
                </a:solidFill>
                <a:latin typeface="Trebuchet MS" panose="020B0603020202020204" pitchFamily="34" charset="0"/>
              </a:rPr>
              <a:t>Es una </a:t>
            </a:r>
            <a:r>
              <a:rPr lang="es-MX" b="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coordinación institucional </a:t>
            </a:r>
            <a:r>
              <a:rPr lang="es-MX" dirty="0">
                <a:solidFill>
                  <a:schemeClr val="bg1"/>
                </a:solidFill>
                <a:latin typeface="Trebuchet MS" panose="020B0603020202020204" pitchFamily="34" charset="0"/>
              </a:rPr>
              <a:t>de los tres órganos de gobierno. Se integra por </a:t>
            </a:r>
            <a:r>
              <a:rPr lang="es-MX" b="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Titulares</a:t>
            </a:r>
            <a:r>
              <a:rPr lang="es-MX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 de DIVERSAS DEPENDENCIAS GUBERNAMENTALES</a:t>
            </a:r>
            <a:r>
              <a:rPr lang="es-MX" dirty="0">
                <a:solidFill>
                  <a:schemeClr val="bg1"/>
                </a:solidFill>
                <a:latin typeface="Trebuchet MS" panose="020B0603020202020204" pitchFamily="34" charset="0"/>
              </a:rPr>
              <a:t>. Además de tres personas del </a:t>
            </a:r>
            <a:r>
              <a:rPr lang="es-MX" b="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Consejo Ciudadano</a:t>
            </a:r>
            <a:r>
              <a:rPr lang="es-MX" dirty="0">
                <a:solidFill>
                  <a:schemeClr val="bg1"/>
                </a:solidFill>
                <a:latin typeface="Trebuchet MS" panose="020B0603020202020204" pitchFamily="34" charset="0"/>
              </a:rPr>
              <a:t>, y la persona que designe la </a:t>
            </a:r>
            <a:r>
              <a:rPr lang="es-MX" b="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Conferencia Nacional de Procuración de Justicia</a:t>
            </a:r>
            <a:r>
              <a:rPr lang="es-MX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.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C3046A8-B50D-442F-90B1-C417D2F09C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23599" y="3022717"/>
            <a:ext cx="5427581" cy="1480743"/>
          </a:xfrm>
        </p:spPr>
        <p:txBody>
          <a:bodyPr/>
          <a:lstStyle/>
          <a:p>
            <a:r>
              <a:rPr lang="es-MX" b="1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¿CUÁLES SON SUS FUNCIONES</a:t>
            </a:r>
            <a:r>
              <a:rPr lang="es-MX" b="1" dirty="0">
                <a:solidFill>
                  <a:schemeClr val="bg1">
                    <a:lumMod val="95000"/>
                  </a:schemeClr>
                </a:solidFill>
              </a:rPr>
              <a:t>?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3628704F-A897-4A6A-99CB-03B1EA6E13D0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7343107" y="4575570"/>
            <a:ext cx="5443185" cy="5308739"/>
          </a:xfrm>
        </p:spPr>
        <p:txBody>
          <a:bodyPr>
            <a:normAutofit/>
          </a:bodyPr>
          <a:lstStyle/>
          <a:p>
            <a:pPr algn="just"/>
            <a:r>
              <a:rPr lang="es-MX" b="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Diseñar</a:t>
            </a:r>
            <a:r>
              <a:rPr lang="es-MX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 y </a:t>
            </a:r>
            <a:r>
              <a:rPr lang="es-MX" b="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evaluar</a:t>
            </a:r>
            <a:r>
              <a:rPr lang="es-MX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s-MX" dirty="0">
                <a:solidFill>
                  <a:schemeClr val="bg1"/>
                </a:solidFill>
                <a:latin typeface="Trebuchet MS" panose="020B0603020202020204" pitchFamily="34" charset="0"/>
              </a:rPr>
              <a:t>de manera diferente y armónica de los recursos del Estado Mexicano para establecer las bases generales, </a:t>
            </a:r>
            <a:r>
              <a:rPr lang="es-MX" b="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políticas públicas </a:t>
            </a:r>
            <a:r>
              <a:rPr lang="es-MX" dirty="0">
                <a:solidFill>
                  <a:schemeClr val="bg1"/>
                </a:solidFill>
                <a:latin typeface="Trebuchet MS" panose="020B0603020202020204" pitchFamily="34" charset="0"/>
              </a:rPr>
              <a:t>y </a:t>
            </a:r>
            <a:r>
              <a:rPr lang="es-MX" b="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procedimientos</a:t>
            </a:r>
            <a:r>
              <a:rPr lang="es-MX" dirty="0">
                <a:solidFill>
                  <a:schemeClr val="bg1"/>
                </a:solidFill>
                <a:latin typeface="Trebuchet MS" panose="020B0603020202020204" pitchFamily="34" charset="0"/>
              </a:rPr>
              <a:t> entre autoridades de todos los órdenes de gobierno para la búsqueda, localización e identificación de personas desaparecidas y No localizadas, así como </a:t>
            </a:r>
            <a:r>
              <a:rPr lang="es-MX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la </a:t>
            </a:r>
            <a:r>
              <a:rPr lang="es-MX" b="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prevención</a:t>
            </a:r>
            <a:r>
              <a:rPr lang="es-MX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, </a:t>
            </a:r>
            <a:r>
              <a:rPr lang="es-MX" b="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investigació</a:t>
            </a:r>
            <a:r>
              <a:rPr lang="es-MX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n y </a:t>
            </a:r>
            <a:r>
              <a:rPr lang="es-MX" b="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sanción de los delitos en materia </a:t>
            </a:r>
            <a:r>
              <a:rPr lang="es-MX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de la LGD</a:t>
            </a:r>
            <a:r>
              <a:rPr lang="es-MX" dirty="0">
                <a:solidFill>
                  <a:schemeClr val="bg1"/>
                </a:solidFill>
                <a:latin typeface="Trebuchet MS" panose="020B0603020202020204" pitchFamily="34" charset="0"/>
              </a:rPr>
              <a:t>.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3E00BE9C-14BD-49FD-868A-5719F4C198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47636" y="1179162"/>
            <a:ext cx="5449689" cy="1480743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s-MX" sz="3298" b="1" dirty="0">
                <a:solidFill>
                  <a:schemeClr val="bg1">
                    <a:lumMod val="95000"/>
                  </a:schemeClr>
                </a:solidFill>
              </a:rPr>
              <a:t>¿</a:t>
            </a:r>
            <a:r>
              <a:rPr lang="es-MX" sz="3298" b="1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QUÉ MECANISMOS EMPLEA PARA REALIZAR SUS FUNCIONES?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A5E7DEAF-8601-4F46-BFAC-A776CC6823A4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13147636" y="3022717"/>
            <a:ext cx="5449689" cy="374900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just"/>
            <a:r>
              <a:rPr lang="es-MX" dirty="0">
                <a:solidFill>
                  <a:schemeClr val="bg1"/>
                </a:solidFill>
                <a:latin typeface="Trebuchet MS" panose="020B0603020202020204" pitchFamily="34" charset="0"/>
              </a:rPr>
              <a:t>Tiene el Registro Nacional, </a:t>
            </a:r>
            <a:r>
              <a:rPr lang="es-MX" b="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Banco Nacional </a:t>
            </a:r>
            <a:r>
              <a:rPr lang="es-MX" b="1" dirty="0">
                <a:solidFill>
                  <a:schemeClr val="bg1"/>
                </a:solidFill>
                <a:latin typeface="Trebuchet MS" panose="020B0603020202020204" pitchFamily="34" charset="0"/>
              </a:rPr>
              <a:t>de </a:t>
            </a:r>
            <a:r>
              <a:rPr lang="es-MX" b="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Datos Forenses</a:t>
            </a:r>
            <a:r>
              <a:rPr lang="es-MX" dirty="0">
                <a:solidFill>
                  <a:schemeClr val="bg1"/>
                </a:solidFill>
                <a:latin typeface="Trebuchet MS" panose="020B0603020202020204" pitchFamily="34" charset="0"/>
              </a:rPr>
              <a:t>, Registro Nacional de Personas Fallecidas No identificadas y No reclamadas, </a:t>
            </a:r>
            <a:r>
              <a:rPr lang="es-MX" b="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El Registro Nacional de Fosas</a:t>
            </a:r>
            <a:r>
              <a:rPr lang="es-MX" dirty="0">
                <a:solidFill>
                  <a:schemeClr val="bg1"/>
                </a:solidFill>
                <a:latin typeface="Trebuchet MS" panose="020B0603020202020204" pitchFamily="34" charset="0"/>
              </a:rPr>
              <a:t>, El Registro Administrativo de Detenciones, Alerta Amber, </a:t>
            </a:r>
            <a:r>
              <a:rPr lang="es-MX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s-MX" b="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El PHB</a:t>
            </a:r>
            <a:r>
              <a:rPr lang="es-MX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y el </a:t>
            </a:r>
            <a:r>
              <a:rPr lang="es-MX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PABNNA </a:t>
            </a:r>
            <a:r>
              <a:rPr lang="es-MX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respectivamente.</a:t>
            </a:r>
            <a:endParaRPr lang="es-MX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D30746A-1CD3-4951-BBF7-9BB3AEB2884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9867987">
            <a:off x="1311654" y="657344"/>
            <a:ext cx="4196418" cy="428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799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5EAC66E-1FC6-4BB7-86B7-613BC6CA393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9867987">
            <a:off x="360420" y="607379"/>
            <a:ext cx="5270358" cy="538399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B29CF30-5D7D-40EF-B074-57579853A400}"/>
              </a:ext>
            </a:extLst>
          </p:cNvPr>
          <p:cNvSpPr txBox="1"/>
          <p:nvPr/>
        </p:nvSpPr>
        <p:spPr>
          <a:xfrm>
            <a:off x="2743202" y="3053963"/>
            <a:ext cx="15075876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66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TIPOS DE </a:t>
            </a:r>
            <a:r>
              <a:rPr lang="es-MX" sz="16600" dirty="0">
                <a:solidFill>
                  <a:schemeClr val="bg1"/>
                </a:solidFill>
                <a:latin typeface="Trebuchet MS" panose="020B0603020202020204" pitchFamily="34" charset="0"/>
              </a:rPr>
              <a:t>BÚSQUEDAS</a:t>
            </a:r>
          </a:p>
        </p:txBody>
      </p:sp>
    </p:spTree>
    <p:extLst>
      <p:ext uri="{BB962C8B-B14F-4D97-AF65-F5344CB8AC3E}">
        <p14:creationId xmlns:p14="http://schemas.microsoft.com/office/powerpoint/2010/main" val="2752052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40295E-030B-41F9-9069-1A60415CD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587" y="1126692"/>
            <a:ext cx="17194444" cy="1107996"/>
          </a:xfrm>
        </p:spPr>
        <p:txBody>
          <a:bodyPr/>
          <a:lstStyle/>
          <a:p>
            <a:pPr algn="ctr"/>
            <a:r>
              <a:rPr lang="es-MX" sz="7200" dirty="0">
                <a:solidFill>
                  <a:schemeClr val="bg1">
                    <a:lumMod val="50000"/>
                  </a:schemeClr>
                </a:solidFill>
              </a:rPr>
              <a:t>TIPOS </a:t>
            </a:r>
            <a:r>
              <a:rPr lang="es-MX" sz="7200" dirty="0">
                <a:solidFill>
                  <a:schemeClr val="bg1"/>
                </a:solidFill>
              </a:rPr>
              <a:t>DE B</a:t>
            </a:r>
            <a:r>
              <a:rPr lang="es-MX" sz="7200" b="1" dirty="0">
                <a:solidFill>
                  <a:schemeClr val="bg1"/>
                </a:solidFill>
              </a:rPr>
              <a:t>Ú</a:t>
            </a:r>
            <a:r>
              <a:rPr lang="es-MX" sz="7200" dirty="0">
                <a:solidFill>
                  <a:schemeClr val="bg1"/>
                </a:solidFill>
              </a:rPr>
              <a:t>SQUEDA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A0CB15D-53B3-49ED-8593-214A6F7ED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7400" l="9182" r="95326">
                        <a14:foregroundMark x1="90651" y1="27600" x2="90651" y2="27600"/>
                        <a14:foregroundMark x1="95326" y1="28400" x2="95326" y2="28400"/>
                        <a14:foregroundMark x1="17195" y1="53400" x2="17195" y2="53400"/>
                        <a14:foregroundMark x1="16528" y1="58600" x2="16528" y2="58600"/>
                        <a14:foregroundMark x1="25543" y1="65600" x2="25543" y2="65600"/>
                        <a14:foregroundMark x1="14858" y1="67600" x2="14858" y2="67600"/>
                        <a14:foregroundMark x1="12688" y1="71800" x2="12688" y2="71800"/>
                        <a14:foregroundMark x1="13689" y1="69000" x2="13689" y2="69000"/>
                        <a14:foregroundMark x1="14858" y1="60600" x2="14858" y2="60600"/>
                        <a14:foregroundMark x1="14524" y1="81200" x2="14524" y2="81200"/>
                        <a14:foregroundMark x1="11519" y1="83800" x2="11519" y2="83800"/>
                        <a14:foregroundMark x1="21035" y1="79200" x2="21035" y2="79200"/>
                        <a14:foregroundMark x1="21870" y1="78400" x2="21870" y2="78400"/>
                        <a14:foregroundMark x1="9182" y1="79200" x2="9182" y2="79200"/>
                        <a14:foregroundMark x1="19032" y1="94800" x2="19032" y2="94800"/>
                        <a14:foregroundMark x1="13523" y1="97400" x2="13523" y2="97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098" y="1711569"/>
            <a:ext cx="18683903" cy="895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20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96D5C4-8C56-4E1E-808E-A17873E7D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810" y="1005276"/>
            <a:ext cx="17072922" cy="1198662"/>
          </a:xfrm>
        </p:spPr>
        <p:txBody>
          <a:bodyPr>
            <a:normAutofit/>
          </a:bodyPr>
          <a:lstStyle/>
          <a:p>
            <a:pPr algn="ctr"/>
            <a:r>
              <a:rPr lang="es-MX" sz="7200" b="1" dirty="0">
                <a:solidFill>
                  <a:schemeClr val="bg1">
                    <a:lumMod val="65000"/>
                  </a:schemeClr>
                </a:solidFill>
              </a:rPr>
              <a:t>¿</a:t>
            </a:r>
            <a:r>
              <a:rPr lang="es-MX" sz="5112" dirty="0">
                <a:solidFill>
                  <a:schemeClr val="bg1">
                    <a:lumMod val="50000"/>
                  </a:schemeClr>
                </a:solidFill>
              </a:rPr>
              <a:t>QUÉ AUTORIDADES PARTICIPAN </a:t>
            </a:r>
            <a:r>
              <a:rPr lang="es-MX" sz="5112" dirty="0">
                <a:solidFill>
                  <a:schemeClr val="bg1"/>
                </a:solidFill>
              </a:rPr>
              <a:t>EN CADA BÚSQUEDA</a:t>
            </a:r>
            <a:r>
              <a:rPr lang="es-MX" sz="6000" b="1" dirty="0">
                <a:solidFill>
                  <a:schemeClr val="bg1">
                    <a:lumMod val="65000"/>
                  </a:schemeClr>
                </a:solidFill>
              </a:rPr>
              <a:t>?</a:t>
            </a:r>
            <a:endParaRPr lang="es-MX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0F84B02-BC4D-4A1C-8081-32ABDD8BF3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1" dirty="0">
                <a:solidFill>
                  <a:schemeClr val="bg1"/>
                </a:solidFill>
                <a:latin typeface="Trebuchet MS" panose="020B0603020202020204" pitchFamily="34" charset="0"/>
              </a:rPr>
              <a:t>INMEDIATA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7E7E212-186E-499B-8607-368515EEA894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506810" y="4241006"/>
            <a:ext cx="5995959" cy="5309112"/>
          </a:xfrm>
        </p:spPr>
        <p:txBody>
          <a:bodyPr/>
          <a:lstStyle/>
          <a:p>
            <a:pPr algn="just"/>
            <a:r>
              <a:rPr lang="es-ES" sz="2968" b="1" kern="1050" dirty="0">
                <a:solidFill>
                  <a:schemeClr val="bg1"/>
                </a:solidFill>
                <a:latin typeface="Trebuchet MS" panose="020B0603020202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(</a:t>
            </a:r>
            <a:r>
              <a:rPr lang="es-ES" sz="2968" b="1" kern="1050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Coordinadores</a:t>
            </a:r>
            <a:r>
              <a:rPr lang="es-ES" sz="2968" b="1" kern="1050" dirty="0" smtClean="0">
                <a:solidFill>
                  <a:schemeClr val="bg1"/>
                </a:solidFill>
                <a:latin typeface="Trebuchet MS" panose="020B0603020202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) Ministerio </a:t>
            </a:r>
            <a:r>
              <a:rPr lang="es-ES" sz="2968" b="1" kern="1050" dirty="0">
                <a:solidFill>
                  <a:schemeClr val="bg1"/>
                </a:solidFill>
                <a:latin typeface="Trebuchet MS" panose="020B0603020202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Público, </a:t>
            </a:r>
            <a:r>
              <a:rPr lang="es-ES" sz="2968" b="1" kern="1050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Fiscalía</a:t>
            </a:r>
            <a:r>
              <a:rPr lang="es-ES" sz="2968" b="1" kern="1050" dirty="0">
                <a:solidFill>
                  <a:schemeClr val="bg1"/>
                </a:solidFill>
                <a:latin typeface="Trebuchet MS" panose="020B0603020202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, CBPM, Juzgado. (Auxiliares):  </a:t>
            </a:r>
            <a:r>
              <a:rPr lang="es-ES" sz="2968" b="1" kern="1050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Policía municipal</a:t>
            </a:r>
            <a:r>
              <a:rPr lang="es-ES" sz="2968" b="1" kern="1050" dirty="0">
                <a:solidFill>
                  <a:schemeClr val="bg1"/>
                </a:solidFill>
                <a:latin typeface="Trebuchet MS" panose="020B0603020202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, estatal, GN. Caso de Migrante: Embajada, </a:t>
            </a:r>
            <a:r>
              <a:rPr lang="es-ES" sz="2968" b="1" kern="1050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Consulado</a:t>
            </a:r>
            <a:r>
              <a:rPr lang="es-ES" sz="2968" b="1" kern="1050" dirty="0">
                <a:solidFill>
                  <a:schemeClr val="bg1"/>
                </a:solidFill>
                <a:latin typeface="Trebuchet MS" panose="020B0603020202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, INM.</a:t>
            </a:r>
            <a:r>
              <a:rPr lang="es-ES" sz="2968" kern="1050" dirty="0">
                <a:solidFill>
                  <a:schemeClr val="bg1"/>
                </a:solidFill>
                <a:latin typeface="Trebuchet MS" panose="020B0603020202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</a:t>
            </a:r>
            <a:r>
              <a:rPr lang="es-ES" sz="2968" b="1" kern="1050" dirty="0">
                <a:solidFill>
                  <a:schemeClr val="bg1"/>
                </a:solidFill>
                <a:latin typeface="Trebuchet MS" panose="020B0603020202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Además, </a:t>
            </a:r>
            <a:r>
              <a:rPr lang="es-ES" sz="2968" b="1" kern="1050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medios de </a:t>
            </a:r>
            <a:r>
              <a:rPr lang="es-ES" sz="2968" b="1" kern="1050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comunicación</a:t>
            </a:r>
            <a:r>
              <a:rPr lang="es-ES" sz="2968" b="1" kern="1050" dirty="0">
                <a:solidFill>
                  <a:schemeClr val="bg1"/>
                </a:solidFill>
                <a:latin typeface="Trebuchet MS" panose="020B0603020202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.  </a:t>
            </a:r>
            <a:endParaRPr lang="es-MX" sz="2968" kern="1050" dirty="0">
              <a:solidFill>
                <a:schemeClr val="bg1"/>
              </a:solidFill>
              <a:latin typeface="Trebuchet MS" panose="020B0603020202020204" pitchFamily="34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7581EA1-4D21-4251-8468-8DD1F83906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MX" b="1" dirty="0">
                <a:solidFill>
                  <a:schemeClr val="bg1"/>
                </a:solidFill>
                <a:latin typeface="Trebuchet MS" panose="020B0603020202020204" pitchFamily="34" charset="0"/>
              </a:rPr>
              <a:t>INDIVIDUALIZADA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C70CA64E-BF63-453F-9EEC-34666282CCB9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7726680" y="4241006"/>
            <a:ext cx="5040246" cy="5309112"/>
          </a:xfrm>
        </p:spPr>
        <p:txBody>
          <a:bodyPr/>
          <a:lstStyle/>
          <a:p>
            <a:endParaRPr lang="es-ES" sz="2968" b="1" dirty="0">
              <a:latin typeface="Courier New" panose="02070309020205020404" pitchFamily="49" charset="0"/>
              <a:ea typeface="SimSun" panose="02010600030101010101" pitchFamily="2" charset="-122"/>
            </a:endParaRPr>
          </a:p>
          <a:p>
            <a:endParaRPr lang="es-ES" sz="2968" b="1" dirty="0">
              <a:latin typeface="Courier New" panose="02070309020205020404" pitchFamily="49" charset="0"/>
              <a:ea typeface="SimSun" panose="02010600030101010101" pitchFamily="2" charset="-122"/>
            </a:endParaRPr>
          </a:p>
          <a:p>
            <a:r>
              <a:rPr lang="es-ES" sz="2968" b="1" dirty="0">
                <a:solidFill>
                  <a:schemeClr val="bg1"/>
                </a:solidFill>
                <a:latin typeface="Trebuchet MS" panose="020B0603020202020204" pitchFamily="34" charset="0"/>
                <a:ea typeface="SimSun" panose="02010600030101010101" pitchFamily="2" charset="-122"/>
              </a:rPr>
              <a:t>Fiscalía, Ministerio Público, </a:t>
            </a:r>
            <a:r>
              <a:rPr lang="es-ES" sz="2968" b="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  <a:ea typeface="SimSun" panose="02010600030101010101" pitchFamily="2" charset="-122"/>
              </a:rPr>
              <a:t>Policía Ministerial.</a:t>
            </a:r>
            <a:endParaRPr lang="es-MX" dirty="0">
              <a:solidFill>
                <a:schemeClr val="bg1">
                  <a:lumMod val="6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F6BBDD9F-8E84-4865-BD27-1E88C973AE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b="1" dirty="0">
                <a:solidFill>
                  <a:schemeClr val="bg1"/>
                </a:solidFill>
                <a:latin typeface="Trebuchet MS" panose="020B0603020202020204" pitchFamily="34" charset="0"/>
              </a:rPr>
              <a:t>POR PATRONES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3B4B85F-B39C-4D1F-BACD-9A0509C54722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s-ES" sz="2968" b="1" kern="1050" dirty="0">
              <a:solidFill>
                <a:schemeClr val="bg1"/>
              </a:solidFill>
              <a:latin typeface="Courier New" panose="02070309020205020404" pitchFamily="49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endParaRPr lang="es-ES" sz="2968" b="1" kern="1050" dirty="0">
              <a:solidFill>
                <a:schemeClr val="bg1"/>
              </a:solidFill>
              <a:latin typeface="Courier New" panose="02070309020205020404" pitchFamily="49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r>
              <a:rPr lang="es-ES" sz="2968" b="1" kern="1050" dirty="0">
                <a:solidFill>
                  <a:schemeClr val="bg1"/>
                </a:solidFill>
                <a:latin typeface="Trebuchet MS" panose="020B0603020202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Áreas de análisis de contexto de Fiscalía y CBL, </a:t>
            </a:r>
            <a:r>
              <a:rPr lang="es-ES" sz="2968" b="1" kern="1050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investigadores</a:t>
            </a:r>
            <a:r>
              <a:rPr lang="es-ES" sz="2968" b="1" kern="1050" dirty="0">
                <a:solidFill>
                  <a:schemeClr val="bg1"/>
                </a:solidFill>
                <a:latin typeface="Trebuchet MS" panose="020B0603020202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, Asociaciones Civiles.</a:t>
            </a:r>
            <a:endParaRPr lang="es-MX" sz="2968" kern="1050" dirty="0">
              <a:solidFill>
                <a:schemeClr val="bg1"/>
              </a:solidFill>
              <a:latin typeface="Trebuchet MS" panose="020B0603020202020204" pitchFamily="34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6688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28C2E0-E625-4266-B26E-2D783DC48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810" y="1005276"/>
            <a:ext cx="17072922" cy="2104795"/>
          </a:xfrm>
        </p:spPr>
        <p:txBody>
          <a:bodyPr>
            <a:normAutofit fontScale="90000"/>
          </a:bodyPr>
          <a:lstStyle/>
          <a:p>
            <a:pPr algn="ctr"/>
            <a:r>
              <a:rPr lang="es-MX" sz="10700" b="1" dirty="0">
                <a:solidFill>
                  <a:schemeClr val="bg1">
                    <a:lumMod val="65000"/>
                  </a:schemeClr>
                </a:solidFill>
              </a:rPr>
              <a:t>¿</a:t>
            </a:r>
            <a:r>
              <a:rPr lang="es-MX" sz="5300" b="1" dirty="0">
                <a:solidFill>
                  <a:schemeClr val="bg1">
                    <a:lumMod val="50000"/>
                  </a:schemeClr>
                </a:solidFill>
              </a:rPr>
              <a:t>QUÉ</a:t>
            </a:r>
            <a:r>
              <a:rPr lang="es-MX" sz="67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5300" dirty="0">
                <a:solidFill>
                  <a:schemeClr val="bg1">
                    <a:lumMod val="50000"/>
                  </a:schemeClr>
                </a:solidFill>
              </a:rPr>
              <a:t>AUTORIDADES PARTICIPAN </a:t>
            </a:r>
            <a:r>
              <a:rPr lang="es-MX" sz="5300" dirty="0">
                <a:solidFill>
                  <a:schemeClr val="bg1"/>
                </a:solidFill>
              </a:rPr>
              <a:t>EN CADA BÚSQUEDA</a:t>
            </a:r>
            <a:r>
              <a:rPr lang="es-MX" sz="7300" b="1" dirty="0">
                <a:solidFill>
                  <a:schemeClr val="bg1">
                    <a:lumMod val="65000"/>
                  </a:schemeClr>
                </a:solidFill>
              </a:rPr>
              <a:t>?</a:t>
            </a:r>
            <a:endParaRPr lang="es-MX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274E2E3-4294-4030-AA66-0D853D7BAB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GENERALIZADA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27C90-FC71-4E4C-AEA6-4C0A8C498187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506810" y="4241006"/>
            <a:ext cx="5816931" cy="5309112"/>
          </a:xfrm>
        </p:spPr>
        <p:txBody>
          <a:bodyPr/>
          <a:lstStyle/>
          <a:p>
            <a:pPr algn="l"/>
            <a:r>
              <a:rPr lang="es-ES" sz="2968" b="1" kern="1050" dirty="0">
                <a:solidFill>
                  <a:schemeClr val="bg1"/>
                </a:solidFill>
                <a:latin typeface="Courier New" panose="02070309020205020404" pitchFamily="49" charset="0"/>
                <a:ea typeface="SimSun" panose="02010600030101010101" pitchFamily="2" charset="-122"/>
                <a:cs typeface="Tahoma" panose="020B0604030504040204" pitchFamily="34" charset="0"/>
              </a:rPr>
              <a:t>(</a:t>
            </a:r>
            <a:r>
              <a:rPr lang="es-ES" sz="2968" b="1" kern="1050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Coordinadores</a:t>
            </a:r>
            <a:r>
              <a:rPr lang="es-ES" sz="2968" b="1" kern="1050" dirty="0">
                <a:solidFill>
                  <a:schemeClr val="bg1"/>
                </a:solidFill>
                <a:latin typeface="Trebuchet MS" panose="020B0603020202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)Ministerio Público, Fiscalía, CBPM,):  </a:t>
            </a:r>
            <a:r>
              <a:rPr lang="es-ES" sz="2968" b="1" kern="1050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Policía municipal</a:t>
            </a:r>
            <a:r>
              <a:rPr lang="es-ES" sz="2968" b="1" kern="1050" dirty="0">
                <a:solidFill>
                  <a:schemeClr val="bg1"/>
                </a:solidFill>
                <a:latin typeface="Trebuchet MS" panose="020B0603020202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, estatal, GN, SEDENA, </a:t>
            </a:r>
            <a:r>
              <a:rPr lang="es-ES" sz="2968" b="1" kern="1050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MARINA</a:t>
            </a:r>
            <a:r>
              <a:rPr lang="es-ES" sz="2968" b="1" kern="1050" dirty="0">
                <a:solidFill>
                  <a:schemeClr val="bg1"/>
                </a:solidFill>
                <a:latin typeface="Trebuchet MS" panose="020B0603020202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, CEDH, CEEAV, </a:t>
            </a:r>
            <a:r>
              <a:rPr lang="es-ES" sz="2968" b="1" kern="1050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Policía de Caminos</a:t>
            </a:r>
            <a:r>
              <a:rPr lang="es-ES" sz="2968" b="1" kern="1050" dirty="0">
                <a:solidFill>
                  <a:schemeClr val="bg1"/>
                </a:solidFill>
                <a:latin typeface="Trebuchet MS" panose="020B0603020202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, Protección Civil, Autoridades municipales, </a:t>
            </a:r>
            <a:r>
              <a:rPr lang="es-ES" sz="2968" b="1" kern="1050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penitenciarias</a:t>
            </a:r>
            <a:r>
              <a:rPr lang="es-ES" sz="2968" b="1" kern="1050" dirty="0">
                <a:solidFill>
                  <a:schemeClr val="bg1"/>
                </a:solidFill>
                <a:latin typeface="Trebuchet MS" panose="020B060302020202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, hospitalarias.</a:t>
            </a:r>
            <a:endParaRPr lang="es-MX" sz="2968" kern="1050" dirty="0">
              <a:solidFill>
                <a:schemeClr val="bg1"/>
              </a:solidFill>
              <a:latin typeface="Trebuchet MS" panose="020B0603020202020204" pitchFamily="34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57E272F-6B5D-4FC0-954D-504AEAE048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MX" b="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POR FAMILIA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331ACD23-0C05-4D87-96BA-1FC95906BE6F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es-ES" sz="2968" b="1" dirty="0">
                <a:solidFill>
                  <a:schemeClr val="bg1"/>
                </a:solidFill>
                <a:latin typeface="Trebuchet MS" panose="020B0603020202020204" pitchFamily="34" charset="0"/>
                <a:ea typeface="SimSun" panose="02010600030101010101" pitchFamily="2" charset="-122"/>
              </a:rPr>
              <a:t>Fiscalías, </a:t>
            </a:r>
            <a:r>
              <a:rPr lang="es-ES" sz="2968" b="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  <a:ea typeface="SimSun" panose="02010600030101010101" pitchFamily="2" charset="-122"/>
              </a:rPr>
              <a:t>Servicios Periciales</a:t>
            </a:r>
            <a:r>
              <a:rPr lang="es-ES" sz="2968" b="1" dirty="0">
                <a:solidFill>
                  <a:schemeClr val="bg1"/>
                </a:solidFill>
                <a:latin typeface="Trebuchet MS" panose="020B0603020202020204" pitchFamily="34" charset="0"/>
                <a:ea typeface="SimSun" panose="02010600030101010101" pitchFamily="2" charset="-122"/>
              </a:rPr>
              <a:t>, CLB, Hospitales (públicos y privados), </a:t>
            </a:r>
            <a:r>
              <a:rPr lang="es-ES" sz="2968" b="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  <a:ea typeface="SimSun" panose="02010600030101010101" pitchFamily="2" charset="-122"/>
              </a:rPr>
              <a:t>Organizaciones que atiendan a personas extraviadas y aisladas</a:t>
            </a:r>
            <a:r>
              <a:rPr lang="es-ES" sz="2968" b="1" dirty="0">
                <a:solidFill>
                  <a:schemeClr val="bg1"/>
                </a:solidFill>
                <a:latin typeface="Trebuchet MS" panose="020B0603020202020204" pitchFamily="34" charset="0"/>
                <a:ea typeface="SimSun" panose="02010600030101010101" pitchFamily="2" charset="-122"/>
              </a:rPr>
              <a:t>, Centros de Desintoxicación. Además, medios de comunicación. </a:t>
            </a:r>
            <a:endParaRPr lang="es-MX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F181490B-20EB-4599-BC90-B930A48891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sz="6000" b="1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</a:rPr>
              <a:t>*</a:t>
            </a:r>
            <a:r>
              <a:rPr lang="es-MX" b="1" dirty="0">
                <a:solidFill>
                  <a:schemeClr val="bg1"/>
                </a:solidFill>
                <a:latin typeface="Trebuchet MS" panose="020B0603020202020204" pitchFamily="34" charset="0"/>
              </a:rPr>
              <a:t>R</a:t>
            </a:r>
            <a:r>
              <a:rPr lang="es-MX" b="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EMOTA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E567706B-9AC9-4403-A61F-467EC8B61C9B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13136544" y="4241006"/>
            <a:ext cx="6340176" cy="5634514"/>
          </a:xfrm>
        </p:spPr>
        <p:txBody>
          <a:bodyPr>
            <a:normAutofit/>
          </a:bodyPr>
          <a:lstStyle/>
          <a:p>
            <a:pPr algn="just"/>
            <a:r>
              <a:rPr lang="es-ES" sz="2968" b="1" dirty="0" smtClean="0">
                <a:solidFill>
                  <a:schemeClr val="bg1"/>
                </a:solidFill>
                <a:latin typeface="Trebuchet MS" panose="020B0603020202020204" pitchFamily="34" charset="0"/>
                <a:ea typeface="SimSun" panose="02010600030101010101" pitchFamily="2" charset="-122"/>
              </a:rPr>
              <a:t> Fiscalías</a:t>
            </a:r>
            <a:r>
              <a:rPr lang="es-ES" sz="2968" b="1" dirty="0">
                <a:solidFill>
                  <a:schemeClr val="bg1"/>
                </a:solidFill>
                <a:latin typeface="Trebuchet MS" panose="020B0603020202020204" pitchFamily="34" charset="0"/>
                <a:ea typeface="SimSun" panose="02010600030101010101" pitchFamily="2" charset="-122"/>
              </a:rPr>
              <a:t>, </a:t>
            </a:r>
            <a:r>
              <a:rPr lang="es-ES" sz="2968" b="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  <a:ea typeface="SimSun" panose="02010600030101010101" pitchFamily="2" charset="-122"/>
              </a:rPr>
              <a:t>Servicios Periciales</a:t>
            </a:r>
            <a:r>
              <a:rPr lang="es-ES" sz="2968" b="1" dirty="0">
                <a:solidFill>
                  <a:schemeClr val="bg1"/>
                </a:solidFill>
                <a:latin typeface="Trebuchet MS" panose="020B0603020202020204" pitchFamily="34" charset="0"/>
                <a:ea typeface="SimSun" panose="02010600030101010101" pitchFamily="2" charset="-122"/>
              </a:rPr>
              <a:t>, CLB, </a:t>
            </a:r>
            <a:r>
              <a:rPr lang="es-ES" sz="2968" b="1" dirty="0">
                <a:solidFill>
                  <a:schemeClr val="bg1"/>
                </a:solidFill>
                <a:latin typeface="Trebuchet MS" panose="020B0603020202020204" pitchFamily="34" charset="0"/>
                <a:ea typeface="SimSun" panose="02010600030101010101" pitchFamily="2" charset="-122"/>
              </a:rPr>
              <a:t> </a:t>
            </a:r>
            <a:r>
              <a:rPr lang="es-ES" sz="2968" b="1" dirty="0" err="1">
                <a:solidFill>
                  <a:schemeClr val="bg1"/>
                </a:solidFill>
                <a:latin typeface="Trebuchet MS" panose="020B0603020202020204" pitchFamily="34" charset="0"/>
                <a:ea typeface="SimSun" panose="02010600030101010101" pitchFamily="2" charset="-122"/>
              </a:rPr>
              <a:t>HOrganizacionesospitales</a:t>
            </a:r>
            <a:r>
              <a:rPr lang="es-ES" sz="2968" b="1" dirty="0">
                <a:solidFill>
                  <a:schemeClr val="bg1"/>
                </a:solidFill>
                <a:latin typeface="Trebuchet MS" panose="020B0603020202020204" pitchFamily="34" charset="0"/>
                <a:ea typeface="SimSun" panose="02010600030101010101" pitchFamily="2" charset="-122"/>
              </a:rPr>
              <a:t> </a:t>
            </a:r>
            <a:r>
              <a:rPr lang="es-ES" sz="2968" b="1" dirty="0">
                <a:solidFill>
                  <a:schemeClr val="bg1"/>
                </a:solidFill>
                <a:latin typeface="Trebuchet MS" panose="020B0603020202020204" pitchFamily="34" charset="0"/>
                <a:ea typeface="SimSun" panose="02010600030101010101" pitchFamily="2" charset="-122"/>
              </a:rPr>
              <a:t>(públicos y privados), </a:t>
            </a:r>
            <a:r>
              <a:rPr lang="es-ES" sz="2968" b="1" dirty="0" smtClean="0">
                <a:solidFill>
                  <a:schemeClr val="bg1"/>
                </a:solidFill>
                <a:latin typeface="Trebuchet MS" panose="020B0603020202020204" pitchFamily="34" charset="0"/>
                <a:ea typeface="SimSun" panose="02010600030101010101" pitchFamily="2" charset="-122"/>
              </a:rPr>
              <a:t>que </a:t>
            </a:r>
            <a:r>
              <a:rPr lang="es-ES" sz="2968" b="1" dirty="0">
                <a:solidFill>
                  <a:schemeClr val="bg1"/>
                </a:solidFill>
                <a:latin typeface="Trebuchet MS" panose="020B0603020202020204" pitchFamily="34" charset="0"/>
                <a:ea typeface="SimSun" panose="02010600030101010101" pitchFamily="2" charset="-122"/>
              </a:rPr>
              <a:t>atiendan a personas extraviadas y aisladas, </a:t>
            </a:r>
            <a:r>
              <a:rPr lang="es-ES" sz="2968" b="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  <a:ea typeface="SimSun" panose="02010600030101010101" pitchFamily="2" charset="-122"/>
              </a:rPr>
              <a:t>Centros de Desintoxicación</a:t>
            </a:r>
            <a:r>
              <a:rPr lang="es-ES" sz="2968" b="1" dirty="0">
                <a:solidFill>
                  <a:schemeClr val="bg1"/>
                </a:solidFill>
                <a:latin typeface="Trebuchet MS" panose="020B0603020202020204" pitchFamily="34" charset="0"/>
                <a:ea typeface="SimSun" panose="02010600030101010101" pitchFamily="2" charset="-122"/>
              </a:rPr>
              <a:t>. </a:t>
            </a:r>
            <a:r>
              <a:rPr lang="es-ES" sz="2968" b="1" dirty="0" smtClean="0">
                <a:solidFill>
                  <a:schemeClr val="bg1"/>
                </a:solidFill>
                <a:latin typeface="Trebuchet MS" panose="020B0603020202020204" pitchFamily="34" charset="0"/>
                <a:ea typeface="SimSun" panose="02010600030101010101" pitchFamily="2" charset="-122"/>
              </a:rPr>
              <a:t> Además</a:t>
            </a:r>
            <a:r>
              <a:rPr lang="es-ES" sz="2968" b="1" dirty="0">
                <a:solidFill>
                  <a:schemeClr val="bg1"/>
                </a:solidFill>
                <a:latin typeface="Trebuchet MS" panose="020B0603020202020204" pitchFamily="34" charset="0"/>
                <a:ea typeface="SimSun" panose="02010600030101010101" pitchFamily="2" charset="-122"/>
              </a:rPr>
              <a:t>, medios de comunicación.</a:t>
            </a:r>
          </a:p>
          <a:p>
            <a:pPr algn="just"/>
            <a:r>
              <a:rPr lang="es-ES" sz="2968" b="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  <a:ea typeface="SimSun" panose="02010600030101010101" pitchFamily="2" charset="-122"/>
              </a:rPr>
              <a:t>Todo el sistema de búsqueda que se integra en el estado de Michoacán</a:t>
            </a:r>
            <a:r>
              <a:rPr lang="es-ES" sz="2968" b="1" dirty="0">
                <a:solidFill>
                  <a:schemeClr val="bg1"/>
                </a:solidFill>
                <a:latin typeface="Trebuchet MS" panose="020B0603020202020204" pitchFamily="34" charset="0"/>
                <a:ea typeface="SimSun" panose="02010600030101010101" pitchFamily="2" charset="-122"/>
              </a:rPr>
              <a:t>. </a:t>
            </a:r>
          </a:p>
          <a:p>
            <a:pPr algn="just"/>
            <a:endParaRPr lang="es-MX" sz="2968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endParaRPr lang="es-MX" sz="2968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210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111DFB-11F0-4BD1-9940-562E5E60C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116" y="1054690"/>
            <a:ext cx="8733362" cy="2954655"/>
          </a:xfrm>
        </p:spPr>
        <p:txBody>
          <a:bodyPr/>
          <a:lstStyle/>
          <a:p>
            <a:r>
              <a:rPr lang="es-MX" sz="9600" dirty="0">
                <a:solidFill>
                  <a:schemeClr val="bg1"/>
                </a:solidFill>
              </a:rPr>
              <a:t>EJEMPLO </a:t>
            </a:r>
            <a:r>
              <a:rPr lang="es-MX" sz="9600" dirty="0">
                <a:solidFill>
                  <a:schemeClr val="bg1">
                    <a:lumMod val="50000"/>
                  </a:schemeClr>
                </a:solidFill>
              </a:rPr>
              <a:t>DE BÚSQUEDA</a:t>
            </a:r>
            <a:r>
              <a:rPr lang="es-MX" sz="9600" dirty="0">
                <a:solidFill>
                  <a:schemeClr val="bg1"/>
                </a:solidFill>
              </a:rPr>
              <a:t>: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6AEE11F-A51C-4E64-A4F9-5C752DDC7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1" y="1287340"/>
            <a:ext cx="7720135" cy="772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74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D0F3FF-65AC-4E5C-9D2C-CC161F6AD0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5" t="4365" r="-152" b="1542"/>
          <a:stretch/>
        </p:blipFill>
        <p:spPr>
          <a:xfrm>
            <a:off x="776527" y="1125416"/>
            <a:ext cx="18551046" cy="75959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546005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37CAA5-B754-4885-B10E-22D7FB068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931" y="702999"/>
            <a:ext cx="17360237" cy="923330"/>
          </a:xfrm>
        </p:spPr>
        <p:txBody>
          <a:bodyPr/>
          <a:lstStyle/>
          <a:p>
            <a:pPr algn="ctr"/>
            <a:r>
              <a:rPr lang="es-MX" sz="6000" dirty="0">
                <a:solidFill>
                  <a:schemeClr val="bg1">
                    <a:lumMod val="50000"/>
                  </a:schemeClr>
                </a:solidFill>
              </a:rPr>
              <a:t>EJEMPLO</a:t>
            </a:r>
            <a:r>
              <a:rPr lang="es-MX" sz="6000" dirty="0">
                <a:solidFill>
                  <a:schemeClr val="bg1"/>
                </a:solidFill>
              </a:rPr>
              <a:t> DE UNA BÚSQUEDA DE MUJER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CDF221B-E3A0-4DB1-A326-F21A8F03BE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0" t="2183" r="621" b="3098"/>
          <a:stretch/>
        </p:blipFill>
        <p:spPr>
          <a:xfrm>
            <a:off x="1125415" y="2274277"/>
            <a:ext cx="18381785" cy="7152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261125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0411CA4-B42B-4935-ABCA-C86640A9F7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2" t="5533" r="14081" b="2146"/>
          <a:stretch/>
        </p:blipFill>
        <p:spPr>
          <a:xfrm>
            <a:off x="1242647" y="2157046"/>
            <a:ext cx="18110682" cy="62601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3110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D0B1CE-A780-4F9A-A9D0-E3A8EF834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600" y="2320783"/>
            <a:ext cx="17642900" cy="5109091"/>
          </a:xfrm>
        </p:spPr>
        <p:txBody>
          <a:bodyPr/>
          <a:lstStyle/>
          <a:p>
            <a:pPr algn="ctr"/>
            <a:r>
              <a:rPr lang="es-MX" sz="16600" dirty="0">
                <a:solidFill>
                  <a:schemeClr val="bg1"/>
                </a:solidFill>
                <a:latin typeface="Trebuchet MS" panose="020B0603020202020204" pitchFamily="34" charset="0"/>
              </a:rPr>
              <a:t>¿</a:t>
            </a:r>
            <a:r>
              <a:rPr lang="es-MX" sz="60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CÓMO SE PARTICIPA </a:t>
            </a:r>
            <a:r>
              <a:rPr lang="es-MX" sz="6000" dirty="0">
                <a:solidFill>
                  <a:schemeClr val="bg1"/>
                </a:solidFill>
                <a:latin typeface="Trebuchet MS" panose="020B0603020202020204" pitchFamily="34" charset="0"/>
              </a:rPr>
              <a:t>EN ACCIONES DE BÚSQUEDA POR DEPENDENCIA</a:t>
            </a:r>
            <a:r>
              <a:rPr lang="es-MX" sz="16600" dirty="0">
                <a:solidFill>
                  <a:schemeClr val="bg1"/>
                </a:solidFill>
                <a:latin typeface="Trebuchet MS" panose="020B0603020202020204" pitchFamily="34" charset="0"/>
              </a:rPr>
              <a:t>?</a:t>
            </a:r>
            <a:endParaRPr lang="es-MX" sz="6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395ADAA-9E8E-4F95-AF77-E31BC61C6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4718" y="4440112"/>
            <a:ext cx="6529382" cy="66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104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410279C-49FA-4EC1-8F43-A206FB8C6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919" y="440837"/>
            <a:ext cx="8455758" cy="8455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D5905F6-1E6A-4522-B591-DD6C8DE80CBB}"/>
              </a:ext>
            </a:extLst>
          </p:cNvPr>
          <p:cNvSpPr txBox="1"/>
          <p:nvPr/>
        </p:nvSpPr>
        <p:spPr>
          <a:xfrm>
            <a:off x="1344734" y="6963508"/>
            <a:ext cx="7424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BÚSQUEDA EN CUERPOS DE AGUA | PRESAS, RÍOS, LAGUNAS, CANALES DE AGUAS NEGRAS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2EEAB3D-BC67-4AF6-AED5-CCDB95EF5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3608" y="440837"/>
            <a:ext cx="8455758" cy="8455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22390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C577DFA-0E30-4126-B768-E60C8B174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53" b="96403" l="9912" r="93274">
                        <a14:foregroundMark x1="28142" y1="25540" x2="50973" y2="19245"/>
                        <a14:foregroundMark x1="50973" y1="19245" x2="51327" y2="19245"/>
                        <a14:foregroundMark x1="21416" y1="60612" x2="25841" y2="37050"/>
                        <a14:foregroundMark x1="25841" y1="37050" x2="26903" y2="34532"/>
                        <a14:foregroundMark x1="44956" y1="54317" x2="44956" y2="54317"/>
                        <a14:foregroundMark x1="20531" y1="69245" x2="24779" y2="72302"/>
                        <a14:foregroundMark x1="24779" y1="72302" x2="42655" y2="78237"/>
                        <a14:foregroundMark x1="42655" y1="78237" x2="41947" y2="77338"/>
                        <a14:foregroundMark x1="48319" y1="86511" x2="71504" y2="76079"/>
                        <a14:foregroundMark x1="83363" y1="42086" x2="75752" y2="72122"/>
                        <a14:foregroundMark x1="75752" y1="72122" x2="73982" y2="72842"/>
                        <a14:foregroundMark x1="39115" y1="68165" x2="61770" y2="35432"/>
                        <a14:foregroundMark x1="35044" y1="49101" x2="69204" y2="54496"/>
                        <a14:foregroundMark x1="44602" y1="37410" x2="58053" y2="70863"/>
                        <a14:foregroundMark x1="69558" y1="47482" x2="79292" y2="46942"/>
                        <a14:foregroundMark x1="79292" y1="46942" x2="73274" y2="45863"/>
                        <a14:foregroundMark x1="73274" y1="45863" x2="72389" y2="45324"/>
                        <a14:foregroundMark x1="19115" y1="32374" x2="28673" y2="32914"/>
                        <a14:foregroundMark x1="28673" y1="32914" x2="32566" y2="35971"/>
                        <a14:foregroundMark x1="32566" y1="35971" x2="34513" y2="40827"/>
                        <a14:foregroundMark x1="34513" y1="40827" x2="34513" y2="41007"/>
                        <a14:foregroundMark x1="18053" y1="70683" x2="23717" y2="60791"/>
                        <a14:foregroundMark x1="23717" y1="60791" x2="33628" y2="61691"/>
                        <a14:foregroundMark x1="78230" y1="87950" x2="78230" y2="87950"/>
                        <a14:foregroundMark x1="75929" y1="89568" x2="75929" y2="89568"/>
                        <a14:foregroundMark x1="80708" y1="87590" x2="78407" y2="92626"/>
                        <a14:foregroundMark x1="78407" y1="92626" x2="76637" y2="92266"/>
                        <a14:foregroundMark x1="53274" y1="14209" x2="56637" y2="23561"/>
                        <a14:foregroundMark x1="56637" y1="23561" x2="56283" y2="30216"/>
                        <a14:foregroundMark x1="56283" y1="30216" x2="53982" y2="33633"/>
                        <a14:foregroundMark x1="71681" y1="73561" x2="83363" y2="75180"/>
                        <a14:foregroundMark x1="18584" y1="73201" x2="30619" y2="83993"/>
                        <a14:foregroundMark x1="30619" y1="83993" x2="46549" y2="90827"/>
                        <a14:foregroundMark x1="47611" y1="90288" x2="52212" y2="92626"/>
                        <a14:foregroundMark x1="52212" y1="92626" x2="53982" y2="92626"/>
                        <a14:foregroundMark x1="84071" y1="37050" x2="85487" y2="35252"/>
                        <a14:foregroundMark x1="90796" y1="72482" x2="90619" y2="80935"/>
                        <a14:foregroundMark x1="93451" y1="72842" x2="93628" y2="76978"/>
                        <a14:foregroundMark x1="91681" y1="80576" x2="91327" y2="90827"/>
                        <a14:foregroundMark x1="91327" y1="90827" x2="91327" y2="90827"/>
                        <a14:foregroundMark x1="86726" y1="89209" x2="90442" y2="90827"/>
                        <a14:foregroundMark x1="90796" y1="91906" x2="92920" y2="89209"/>
                        <a14:foregroundMark x1="49204" y1="36331" x2="50796" y2="63489"/>
                        <a14:foregroundMark x1="50796" y1="63489" x2="48673" y2="71403"/>
                        <a14:foregroundMark x1="33274" y1="55036" x2="67434" y2="57194"/>
                        <a14:foregroundMark x1="67434" y1="57194" x2="67965" y2="57734"/>
                        <a14:foregroundMark x1="55044" y1="38489" x2="49558" y2="58094"/>
                        <a14:foregroundMark x1="49558" y1="58094" x2="43717" y2="67986"/>
                        <a14:foregroundMark x1="59823" y1="21043" x2="80354" y2="41547"/>
                        <a14:foregroundMark x1="80354" y1="41547" x2="81239" y2="43165"/>
                        <a14:foregroundMark x1="55398" y1="16187" x2="68496" y2="19604"/>
                        <a14:foregroundMark x1="68496" y1="19604" x2="74690" y2="25360"/>
                        <a14:foregroundMark x1="23009" y1="29856" x2="51504" y2="26079"/>
                        <a14:foregroundMark x1="51504" y1="26079" x2="54513" y2="27158"/>
                        <a14:foregroundMark x1="69912" y1="26619" x2="71150" y2="30755"/>
                        <a14:foregroundMark x1="71150" y1="30755" x2="71150" y2="31115"/>
                        <a14:foregroundMark x1="36106" y1="64029" x2="66726" y2="44964"/>
                        <a14:foregroundMark x1="38053" y1="43345" x2="60531" y2="62950"/>
                        <a14:foregroundMark x1="60531" y1="62950" x2="64602" y2="64029"/>
                        <a14:foregroundMark x1="34690" y1="60612" x2="63363" y2="42986"/>
                        <a14:foregroundMark x1="41593" y1="38849" x2="47965" y2="47662"/>
                        <a14:foregroundMark x1="73805" y1="53957" x2="72389" y2="50899"/>
                        <a14:foregroundMark x1="50088" y1="72482" x2="45310" y2="82194"/>
                        <a14:foregroundMark x1="45310" y1="82194" x2="46372" y2="86691"/>
                        <a14:foregroundMark x1="46372" y1="86691" x2="48142" y2="89928"/>
                        <a14:foregroundMark x1="16460" y1="71583" x2="19292" y2="68165"/>
                        <a14:foregroundMark x1="19292" y1="68165" x2="19823" y2="66906"/>
                        <a14:foregroundMark x1="65487" y1="67086" x2="69558" y2="75360"/>
                        <a14:foregroundMark x1="72920" y1="63849" x2="73451" y2="71403"/>
                        <a14:foregroundMark x1="74690" y1="83094" x2="80000" y2="75540"/>
                        <a14:foregroundMark x1="16460" y1="71043" x2="17522" y2="73201"/>
                        <a14:foregroundMark x1="48142" y1="93345" x2="50619" y2="93345"/>
                        <a14:foregroundMark x1="66726" y1="38489" x2="74513" y2="45324"/>
                        <a14:foregroundMark x1="74513" y1="45324" x2="75044" y2="45504"/>
                        <a14:foregroundMark x1="75575" y1="26259" x2="84425" y2="34173"/>
                        <a14:foregroundMark x1="27611" y1="63129" x2="38584" y2="72302"/>
                        <a14:foregroundMark x1="38584" y1="72302" x2="46018" y2="75000"/>
                        <a14:foregroundMark x1="74336" y1="95863" x2="81947" y2="96403"/>
                        <a14:foregroundMark x1="84956" y1="75360" x2="88496" y2="76079"/>
                        <a14:foregroundMark x1="91327" y1="92086" x2="93097" y2="893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790691"/>
            <a:ext cx="12004431" cy="1181321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9F04289-D6E8-4C0B-9D93-191F160C84D8}"/>
              </a:ext>
            </a:extLst>
          </p:cNvPr>
          <p:cNvSpPr txBox="1"/>
          <p:nvPr/>
        </p:nvSpPr>
        <p:spPr>
          <a:xfrm>
            <a:off x="11652738" y="3592420"/>
            <a:ext cx="73386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9600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SISTEMA </a:t>
            </a:r>
            <a:r>
              <a:rPr lang="es-MX" sz="9600" dirty="0">
                <a:solidFill>
                  <a:schemeClr val="bg1"/>
                </a:solidFill>
                <a:latin typeface="Trebuchet MS" panose="020B0603020202020204" pitchFamily="34" charset="0"/>
              </a:rPr>
              <a:t>NACIONAL</a:t>
            </a:r>
            <a:endParaRPr lang="es-MX" sz="9600" dirty="0">
              <a:solidFill>
                <a:schemeClr val="bg1">
                  <a:lumMod val="65000"/>
                </a:scheme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5104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1E484CA-0B79-4AEE-A04C-364FE4349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550" y="323605"/>
            <a:ext cx="10287000" cy="1028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892703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D12E36E-86B1-490C-9C26-1D0C5A34D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550" y="511175"/>
            <a:ext cx="10287000" cy="1028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532943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D3BA301-2FF3-4B20-90E6-337AA451E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550" y="323606"/>
            <a:ext cx="10287000" cy="1028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529112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0E1B2CD-B22C-43F3-A931-EE7A0BBDA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550" y="511175"/>
            <a:ext cx="10287000" cy="1028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300083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789C7BD-3D02-4CE7-A11D-4CCE821D4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550" y="511175"/>
            <a:ext cx="10287000" cy="1028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255452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89437F9-B293-41B0-868B-708BD726A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550" y="511175"/>
            <a:ext cx="10287000" cy="1028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911791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466BDD9-DC66-46DC-A9D0-BA936A395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550" y="511175"/>
            <a:ext cx="10287000" cy="1028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630861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 flipH="1">
            <a:off x="7132320" y="4983480"/>
            <a:ext cx="6835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bg1"/>
                </a:solidFill>
              </a:rPr>
              <a:t>	Poner elementos del grupo 	especializado de la Guardia Civil.</a:t>
            </a:r>
            <a:endParaRPr lang="es-MX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8329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1E54DA5-D1A6-4CE5-8702-44391BD6E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969" y="211015"/>
            <a:ext cx="15075877" cy="10642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347352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0BDF44B-1DC8-48DF-B730-5EE95C445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277" y="511175"/>
            <a:ext cx="14958646" cy="1028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73266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919980-D634-4981-89F4-FB9624573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780" y="3212684"/>
            <a:ext cx="8960583" cy="6459077"/>
          </a:xfrm>
        </p:spPr>
        <p:txBody>
          <a:bodyPr>
            <a:normAutofit fontScale="90000"/>
          </a:bodyPr>
          <a:lstStyle/>
          <a:p>
            <a:pPr algn="just"/>
            <a:r>
              <a:rPr lang="es-MX" sz="3200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Para el cumplimiento de sus objetivos, atribuciones y actividades, </a:t>
            </a:r>
            <a:r>
              <a:rPr lang="es-MX" sz="3200" dirty="0" smtClean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acorde a su decreto de creación, cuenta </a:t>
            </a:r>
            <a:r>
              <a:rPr lang="es-MX" sz="3200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con las siguientes áreas</a:t>
            </a:r>
            <a:r>
              <a:rPr lang="es-MX" sz="2800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:</a:t>
            </a:r>
            <a:br>
              <a:rPr lang="es-MX" sz="2800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</a:br>
            <a:r>
              <a:rPr lang="es-MX" sz="2800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/>
            </a:r>
            <a:br>
              <a:rPr lang="es-MX" sz="2800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</a:br>
            <a:r>
              <a:rPr lang="es-MX" sz="2800" dirty="0">
                <a:latin typeface="Trebuchet MS" panose="020B0603020202020204" pitchFamily="34" charset="0"/>
                <a:cs typeface="Arial" panose="020B0604020202020204" pitchFamily="34" charset="0"/>
              </a:rPr>
              <a:t/>
            </a:r>
            <a:br>
              <a:rPr lang="es-MX" sz="2800" dirty="0">
                <a:latin typeface="Trebuchet MS" panose="020B0603020202020204" pitchFamily="34" charset="0"/>
                <a:cs typeface="Arial" panose="020B0604020202020204" pitchFamily="34" charset="0"/>
              </a:rPr>
            </a:br>
            <a:r>
              <a:rPr lang="es-MX" sz="2800" dirty="0">
                <a:solidFill>
                  <a:schemeClr val="bg1">
                    <a:lumMod val="7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I.</a:t>
            </a:r>
            <a:r>
              <a:rPr lang="es-MX" sz="2800" dirty="0">
                <a:latin typeface="Trebuchet MS" panose="020B0603020202020204" pitchFamily="34" charset="0"/>
                <a:cs typeface="Arial" panose="020B0604020202020204" pitchFamily="34" charset="0"/>
              </a:rPr>
              <a:t>	</a:t>
            </a:r>
            <a:r>
              <a:rPr lang="es-MX" sz="2800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Coordinación de Acciones de Búsqueda</a:t>
            </a:r>
            <a:r>
              <a:rPr lang="es-MX" sz="2800" dirty="0">
                <a:latin typeface="Trebuchet MS" panose="020B0603020202020204" pitchFamily="34" charset="0"/>
                <a:cs typeface="Arial" panose="020B0604020202020204" pitchFamily="34" charset="0"/>
              </a:rPr>
              <a:t>.</a:t>
            </a:r>
            <a:br>
              <a:rPr lang="es-MX" sz="2800" dirty="0">
                <a:latin typeface="Trebuchet MS" panose="020B0603020202020204" pitchFamily="34" charset="0"/>
                <a:cs typeface="Arial" panose="020B0604020202020204" pitchFamily="34" charset="0"/>
              </a:rPr>
            </a:br>
            <a:r>
              <a:rPr lang="es-MX" sz="2800" dirty="0"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br>
              <a:rPr lang="es-MX" sz="2800" dirty="0">
                <a:latin typeface="Trebuchet MS" panose="020B0603020202020204" pitchFamily="34" charset="0"/>
                <a:cs typeface="Arial" panose="020B0604020202020204" pitchFamily="34" charset="0"/>
              </a:rPr>
            </a:br>
            <a:r>
              <a:rPr lang="es-MX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II.</a:t>
            </a:r>
            <a:r>
              <a:rPr lang="es-MX" sz="2800" dirty="0">
                <a:latin typeface="Trebuchet MS" panose="020B0603020202020204" pitchFamily="34" charset="0"/>
                <a:cs typeface="Arial" panose="020B0604020202020204" pitchFamily="34" charset="0"/>
              </a:rPr>
              <a:t>	</a:t>
            </a:r>
            <a:r>
              <a:rPr lang="es-MX" sz="2800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Análisis de Contexto y Procesamiento de Información</a:t>
            </a:r>
            <a:r>
              <a:rPr lang="es-MX" sz="2800" dirty="0">
                <a:latin typeface="Trebuchet MS" panose="020B0603020202020204" pitchFamily="34" charset="0"/>
                <a:cs typeface="Arial" panose="020B0604020202020204" pitchFamily="34" charset="0"/>
              </a:rPr>
              <a:t>.</a:t>
            </a:r>
            <a:br>
              <a:rPr lang="es-MX" sz="2800" dirty="0">
                <a:latin typeface="Trebuchet MS" panose="020B0603020202020204" pitchFamily="34" charset="0"/>
                <a:cs typeface="Arial" panose="020B0604020202020204" pitchFamily="34" charset="0"/>
              </a:rPr>
            </a:br>
            <a:r>
              <a:rPr lang="es-MX" sz="2800" dirty="0">
                <a:latin typeface="Trebuchet MS" panose="020B0603020202020204" pitchFamily="34" charset="0"/>
                <a:cs typeface="Arial" panose="020B0604020202020204" pitchFamily="34" charset="0"/>
              </a:rPr>
              <a:t/>
            </a:r>
            <a:br>
              <a:rPr lang="es-MX" sz="2800" dirty="0">
                <a:latin typeface="Trebuchet MS" panose="020B0603020202020204" pitchFamily="34" charset="0"/>
                <a:cs typeface="Arial" panose="020B0604020202020204" pitchFamily="34" charset="0"/>
              </a:rPr>
            </a:br>
            <a:r>
              <a:rPr lang="es-MX" sz="2800" dirty="0">
                <a:solidFill>
                  <a:schemeClr val="accent1">
                    <a:lumMod val="40000"/>
                    <a:lumOff val="6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III.	</a:t>
            </a:r>
            <a:r>
              <a:rPr lang="es-MX" sz="2800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Seguimiento Atención Ciudadana y Vinculación con </a:t>
            </a:r>
            <a:r>
              <a:rPr lang="es-MX" sz="2800" dirty="0" smtClean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Organizaciones Público-Privadas</a:t>
            </a:r>
            <a:r>
              <a:rPr lang="es-MX" sz="6000" dirty="0">
                <a:solidFill>
                  <a:schemeClr val="bg1"/>
                </a:solidFill>
                <a:latin typeface="Trebuchet MS" panose="020B0603020202020204" pitchFamily="34" charset="0"/>
              </a:rPr>
              <a:t>.</a:t>
            </a:r>
            <a:br>
              <a:rPr lang="es-MX" sz="6000" dirty="0">
                <a:solidFill>
                  <a:schemeClr val="bg1"/>
                </a:solidFill>
                <a:latin typeface="Trebuchet MS" panose="020B0603020202020204" pitchFamily="34" charset="0"/>
              </a:rPr>
            </a:br>
            <a:endParaRPr lang="es-MX" sz="6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7A4B59F-C745-4754-B27D-9AE5ADAA0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22695" y="596808"/>
            <a:ext cx="8326750" cy="2615875"/>
          </a:xfrm>
        </p:spPr>
        <p:txBody>
          <a:bodyPr>
            <a:normAutofit/>
          </a:bodyPr>
          <a:lstStyle/>
          <a:p>
            <a:r>
              <a:rPr lang="es-MX" sz="4000" b="1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¿</a:t>
            </a:r>
            <a:r>
              <a:rPr lang="es-MX" sz="3298" b="1" dirty="0">
                <a:solidFill>
                  <a:schemeClr val="bg1"/>
                </a:solidFill>
                <a:latin typeface="Trebuchet MS" panose="020B0603020202020204" pitchFamily="34" charset="0"/>
              </a:rPr>
              <a:t>QUÉ ÁREAS </a:t>
            </a:r>
            <a:r>
              <a:rPr lang="es-MX" sz="3298" b="1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CONFORMAN </a:t>
            </a:r>
            <a:r>
              <a:rPr lang="es-MX" sz="3298" b="1" dirty="0">
                <a:solidFill>
                  <a:schemeClr val="bg1"/>
                </a:solidFill>
                <a:latin typeface="Trebuchet MS" panose="020B0603020202020204" pitchFamily="34" charset="0"/>
              </a:rPr>
              <a:t>A LA COMISIÓN DE BÚSQUEDA DE PERSONAS LOCAL</a:t>
            </a:r>
            <a:r>
              <a:rPr lang="es-MX" sz="4400" b="1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?</a:t>
            </a:r>
            <a:endParaRPr lang="es-MX" sz="3298" b="1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6D9CF77-6779-4772-97C0-4CF9848DB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0577" y="807567"/>
            <a:ext cx="7900283" cy="87641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727046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016797B-96A1-42CF-97A5-59B3B760A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757" y="182929"/>
            <a:ext cx="15638585" cy="1028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491267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9467E12-351C-4857-8379-6BAAC2C25B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9" t="2012" r="961" b="2095"/>
          <a:stretch/>
        </p:blipFill>
        <p:spPr>
          <a:xfrm>
            <a:off x="4126523" y="251055"/>
            <a:ext cx="12623181" cy="10510730"/>
          </a:xfrm>
          <a:prstGeom prst="flowChartConnector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074458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746CFC7-C7AD-4B5E-A132-C916716657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85" t="34390" r="13392" b="8596"/>
          <a:stretch/>
        </p:blipFill>
        <p:spPr>
          <a:xfrm>
            <a:off x="14544227" y="6685135"/>
            <a:ext cx="2906353" cy="2753389"/>
          </a:xfrm>
          <a:prstGeom prst="flowChartConnector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3975A7F-4204-4636-A63F-2D212901CB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51" t="23981"/>
          <a:stretch/>
        </p:blipFill>
        <p:spPr>
          <a:xfrm>
            <a:off x="11754307" y="644952"/>
            <a:ext cx="2789920" cy="2840113"/>
          </a:xfrm>
          <a:prstGeom prst="flowChartConnector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C5D324-B0DE-4314-B44B-4E1BB4159A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24" t="8947" r="17391" b="3872"/>
          <a:stretch/>
        </p:blipFill>
        <p:spPr>
          <a:xfrm>
            <a:off x="14436496" y="2618000"/>
            <a:ext cx="2513013" cy="3190433"/>
          </a:xfrm>
          <a:prstGeom prst="flowChartConnector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6AE47E6-A246-4B98-AB8A-205882DF33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142"/>
          <a:stretch/>
        </p:blipFill>
        <p:spPr>
          <a:xfrm>
            <a:off x="2405466" y="2778373"/>
            <a:ext cx="2985746" cy="3251210"/>
          </a:xfrm>
          <a:prstGeom prst="flowChartConnector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6A92386-5953-49DE-A0DE-FCADE1D632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839"/>
          <a:stretch/>
        </p:blipFill>
        <p:spPr>
          <a:xfrm>
            <a:off x="10391208" y="7659953"/>
            <a:ext cx="3791884" cy="3251210"/>
          </a:xfrm>
          <a:prstGeom prst="flowChartConnector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F91AFC9-48CB-4852-AAE7-4F7A1414B1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593" t="13384" r="1" b="9763"/>
          <a:stretch/>
        </p:blipFill>
        <p:spPr>
          <a:xfrm>
            <a:off x="5391212" y="608157"/>
            <a:ext cx="2259320" cy="2945279"/>
          </a:xfrm>
          <a:prstGeom prst="flowChartConnector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F597F71-D4CB-45CF-B243-E71F7A9B3CC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617" t="29297" b="6920"/>
          <a:stretch/>
        </p:blipFill>
        <p:spPr>
          <a:xfrm>
            <a:off x="6967654" y="7965887"/>
            <a:ext cx="3001957" cy="2945275"/>
          </a:xfrm>
          <a:prstGeom prst="flowChartConnector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26BBB18-5789-4ECF-B365-C834E78ED1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05466" y="6402095"/>
            <a:ext cx="3910876" cy="4052233"/>
          </a:xfrm>
          <a:prstGeom prst="flowChartConnector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D1F9A7A-88A8-425E-A935-53959E0199F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3135" t="15346" r="16721" b="364"/>
          <a:stretch/>
        </p:blipFill>
        <p:spPr>
          <a:xfrm>
            <a:off x="12543565" y="5458112"/>
            <a:ext cx="2425776" cy="1813739"/>
          </a:xfrm>
          <a:prstGeom prst="flowChartConnector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8116A4A-F6A8-4849-AAA8-C5A47393701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553" t="14816" r="2553" b="8016"/>
          <a:stretch/>
        </p:blipFill>
        <p:spPr>
          <a:xfrm>
            <a:off x="7845645" y="4071367"/>
            <a:ext cx="4441506" cy="2945277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5297452A-931B-4324-AE6E-8A2E7034BA5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5270"/>
          <a:stretch/>
        </p:blipFill>
        <p:spPr>
          <a:xfrm>
            <a:off x="8822838" y="824062"/>
            <a:ext cx="1759163" cy="2395514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5570050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EB129F-883F-4578-9C08-B6A824C70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050" y="453409"/>
            <a:ext cx="9445477" cy="3540368"/>
          </a:xfrm>
        </p:spPr>
        <p:txBody>
          <a:bodyPr>
            <a:noAutofit/>
          </a:bodyPr>
          <a:lstStyle/>
          <a:p>
            <a:pPr algn="ctr"/>
            <a:r>
              <a:rPr lang="es-MX" sz="4617" dirty="0">
                <a:solidFill>
                  <a:schemeClr val="bg1">
                    <a:lumMod val="50000"/>
                  </a:schemeClr>
                </a:solidFill>
              </a:rPr>
              <a:t>RELACIÓN</a:t>
            </a:r>
            <a:r>
              <a:rPr lang="es-MX" sz="4617" dirty="0">
                <a:solidFill>
                  <a:schemeClr val="bg1"/>
                </a:solidFill>
              </a:rPr>
              <a:t> PERMANENTE DE </a:t>
            </a:r>
            <a:r>
              <a:rPr lang="es-MX" sz="4617" dirty="0">
                <a:solidFill>
                  <a:schemeClr val="bg1">
                    <a:lumMod val="65000"/>
                  </a:schemeClr>
                </a:solidFill>
              </a:rPr>
              <a:t>COORDINACIÓN</a:t>
            </a:r>
            <a:r>
              <a:rPr lang="es-MX" sz="4617" dirty="0">
                <a:solidFill>
                  <a:schemeClr val="bg1"/>
                </a:solidFill>
              </a:rPr>
              <a:t> ENTRE LAS AUTORIDADES E INSTITUCIONES </a:t>
            </a:r>
            <a:r>
              <a:rPr lang="es-MX" sz="4617" dirty="0">
                <a:solidFill>
                  <a:schemeClr val="bg1">
                    <a:lumMod val="50000"/>
                  </a:schemeClr>
                </a:solidFill>
              </a:rPr>
              <a:t>PARTICIPANTES</a:t>
            </a:r>
            <a:r>
              <a:rPr lang="es-MX" sz="4617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9FB4AB0-46F5-4757-A763-D7ADC9DC12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73" b="95565" l="11395" r="93517">
                        <a14:foregroundMark x1="60314" y1="45161" x2="60314" y2="45161"/>
                        <a14:foregroundMark x1="54028" y1="25605" x2="54028" y2="25605"/>
                        <a14:foregroundMark x1="49902" y1="23589" x2="49902" y2="23589"/>
                        <a14:foregroundMark x1="56778" y1="16532" x2="56778" y2="16532"/>
                        <a14:foregroundMark x1="54224" y1="22379" x2="54224" y2="22379"/>
                        <a14:foregroundMark x1="48330" y1="14718" x2="48330" y2="14718"/>
                        <a14:foregroundMark x1="42829" y1="12903" x2="42829" y2="12903"/>
                        <a14:foregroundMark x1="13556" y1="41532" x2="13556" y2="41532"/>
                        <a14:foregroundMark x1="72495" y1="39315" x2="72495" y2="39315"/>
                        <a14:foregroundMark x1="57367" y1="58266" x2="57367" y2="58266"/>
                        <a14:foregroundMark x1="46169" y1="76613" x2="46169" y2="76613"/>
                        <a14:foregroundMark x1="36739" y1="89315" x2="36739" y2="89315"/>
                        <a14:foregroundMark x1="50295" y1="87097" x2="50295" y2="87097"/>
                        <a14:foregroundMark x1="74853" y1="64516" x2="74853" y2="64516"/>
                        <a14:foregroundMark x1="75246" y1="22379" x2="75246" y2="22379"/>
                        <a14:foregroundMark x1="66601" y1="13306" x2="66601" y2="13306"/>
                        <a14:foregroundMark x1="58546" y1="10685" x2="58546" y2="10685"/>
                        <a14:foregroundMark x1="66994" y1="15927" x2="66994" y2="15927"/>
                        <a14:foregroundMark x1="62475" y1="30242" x2="62475" y2="30242"/>
                        <a14:foregroundMark x1="55796" y1="35685" x2="55796" y2="35685"/>
                        <a14:foregroundMark x1="64047" y1="40726" x2="64047" y2="40726"/>
                        <a14:foregroundMark x1="67780" y1="46573" x2="67780" y2="46573"/>
                        <a14:foregroundMark x1="52456" y1="49597" x2="52456" y2="49597"/>
                        <a14:foregroundMark x1="50884" y1="53629" x2="50884" y2="53629"/>
                        <a14:foregroundMark x1="44204" y1="53629" x2="44204" y2="53629"/>
                        <a14:foregroundMark x1="44204" y1="48589" x2="44204" y2="48589"/>
                        <a14:foregroundMark x1="40668" y1="48790" x2="40668" y2="48790"/>
                        <a14:foregroundMark x1="38114" y1="49395" x2="38114" y2="49395"/>
                        <a14:foregroundMark x1="51277" y1="72379" x2="51277" y2="72379"/>
                        <a14:foregroundMark x1="42043" y1="72379" x2="42043" y2="72379"/>
                        <a14:foregroundMark x1="38507" y1="76815" x2="38507" y2="76815"/>
                        <a14:foregroundMark x1="50098" y1="82056" x2="50098" y2="82056"/>
                        <a14:foregroundMark x1="52259" y1="78629" x2="52259" y2="78629"/>
                        <a14:foregroundMark x1="56189" y1="80040" x2="56189" y2="80040"/>
                        <a14:foregroundMark x1="61690" y1="79839" x2="61690" y2="79839"/>
                        <a14:foregroundMark x1="58939" y1="83468" x2="58939" y2="83468"/>
                        <a14:foregroundMark x1="55992" y1="84073" x2="55992" y2="84073"/>
                        <a14:foregroundMark x1="53045" y1="87097" x2="53045" y2="87097"/>
                        <a14:foregroundMark x1="48330" y1="86290" x2="48330" y2="86290"/>
                        <a14:foregroundMark x1="40668" y1="92339" x2="40668" y2="92339"/>
                        <a14:foregroundMark x1="44204" y1="90927" x2="44204" y2="90927"/>
                        <a14:foregroundMark x1="62083" y1="90323" x2="62083" y2="90323"/>
                        <a14:foregroundMark x1="64244" y1="84274" x2="64244" y2="84274"/>
                        <a14:foregroundMark x1="58939" y1="66129" x2="58939" y2="66129"/>
                        <a14:foregroundMark x1="64244" y1="62500" x2="64244" y2="62500"/>
                        <a14:foregroundMark x1="67191" y1="53226" x2="67191" y2="53226"/>
                        <a14:foregroundMark x1="47348" y1="9879" x2="47348" y2="9879"/>
                        <a14:foregroundMark x1="52259" y1="9879" x2="52259" y2="9879"/>
                        <a14:foregroundMark x1="59528" y1="37903" x2="59528" y2="37903"/>
                        <a14:foregroundMark x1="56385" y1="68750" x2="56385" y2="68750"/>
                        <a14:foregroundMark x1="52063" y1="68750" x2="52063" y2="68750"/>
                        <a14:foregroundMark x1="47544" y1="69355" x2="47544" y2="69355"/>
                        <a14:foregroundMark x1="45580" y1="70968" x2="45580" y2="70968"/>
                        <a14:foregroundMark x1="44597" y1="83065" x2="44597" y2="83065"/>
                        <a14:foregroundMark x1="46169" y1="83871" x2="46169" y2="83871"/>
                        <a14:foregroundMark x1="46169" y1="85282" x2="46169" y2="85282"/>
                        <a14:foregroundMark x1="51081" y1="88508" x2="51081" y2="88508"/>
                        <a14:foregroundMark x1="39686" y1="85887" x2="39686" y2="85887"/>
                        <a14:foregroundMark x1="42043" y1="78831" x2="42043" y2="78831"/>
                        <a14:foregroundMark x1="68369" y1="66734" x2="68369" y2="66734"/>
                        <a14:foregroundMark x1="70923" y1="66734" x2="70923" y2="66734"/>
                        <a14:foregroundMark x1="74460" y1="66734" x2="74460" y2="66734"/>
                        <a14:foregroundMark x1="78389" y1="66734" x2="78389" y2="66734"/>
                        <a14:foregroundMark x1="81925" y1="66935" x2="81925" y2="66935"/>
                        <a14:foregroundMark x1="79371" y1="67742" x2="79371" y2="67742"/>
                        <a14:foregroundMark x1="73084" y1="68145" x2="73084" y2="68145"/>
                        <a14:foregroundMark x1="68959" y1="68145" x2="68959" y2="68145"/>
                        <a14:foregroundMark x1="65815" y1="68145" x2="65815" y2="68145"/>
                        <a14:foregroundMark x1="80550" y1="66935" x2="80550" y2="66935"/>
                        <a14:foregroundMark x1="75835" y1="68145" x2="75835" y2="68145"/>
                        <a14:foregroundMark x1="66405" y1="68347" x2="66405" y2="68347"/>
                        <a14:foregroundMark x1="47741" y1="48992" x2="47741" y2="48992"/>
                        <a14:foregroundMark x1="51473" y1="48992" x2="51473" y2="48992"/>
                        <a14:foregroundMark x1="56189" y1="49395" x2="56189" y2="49395"/>
                        <a14:foregroundMark x1="58546" y1="49597" x2="58546" y2="49597"/>
                        <a14:foregroundMark x1="61690" y1="49395" x2="61690" y2="49395"/>
                        <a14:foregroundMark x1="63851" y1="49395" x2="63851" y2="49395"/>
                        <a14:foregroundMark x1="62083" y1="53831" x2="62083" y2="53831"/>
                        <a14:foregroundMark x1="59332" y1="54435" x2="59332" y2="54435"/>
                        <a14:foregroundMark x1="54617" y1="54435" x2="54617" y2="54435"/>
                        <a14:foregroundMark x1="49509" y1="53831" x2="49509" y2="53831"/>
                        <a14:foregroundMark x1="44990" y1="54032" x2="44990" y2="54032"/>
                        <a14:foregroundMark x1="40472" y1="53024" x2="40472" y2="53024"/>
                        <a14:foregroundMark x1="64637" y1="49194" x2="64637" y2="49194"/>
                        <a14:foregroundMark x1="60314" y1="54032" x2="60314" y2="54032"/>
                        <a14:foregroundMark x1="56778" y1="53831" x2="56778" y2="53831"/>
                        <a14:foregroundMark x1="55010" y1="53427" x2="55010" y2="53427"/>
                        <a14:foregroundMark x1="52259" y1="53427" x2="52259" y2="53427"/>
                        <a14:foregroundMark x1="46955" y1="53024" x2="46955" y2="53024"/>
                        <a14:foregroundMark x1="56582" y1="54637" x2="56582" y2="54637"/>
                        <a14:foregroundMark x1="62475" y1="52823" x2="62475" y2="52823"/>
                        <a14:foregroundMark x1="61493" y1="48589" x2="61493" y2="48589"/>
                        <a14:foregroundMark x1="59332" y1="47581" x2="59332" y2="47581"/>
                        <a14:foregroundMark x1="61493" y1="47581" x2="61493" y2="47581"/>
                        <a14:foregroundMark x1="49312" y1="69355" x2="49312" y2="69355"/>
                        <a14:foregroundMark x1="58546" y1="83669" x2="58546" y2="83669"/>
                        <a14:foregroundMark x1="58939" y1="69960" x2="58939" y2="69960"/>
                        <a14:foregroundMark x1="59528" y1="69758" x2="59528" y2="69758"/>
                        <a14:foregroundMark x1="66601" y1="65323" x2="66601" y2="65323"/>
                        <a14:foregroundMark x1="70530" y1="57460" x2="70530" y2="57460"/>
                        <a14:foregroundMark x1="76817" y1="41129" x2="76817" y2="41129"/>
                        <a14:foregroundMark x1="72299" y1="28629" x2="72299" y2="28629"/>
                        <a14:foregroundMark x1="66012" y1="12298" x2="66012" y2="12298"/>
                        <a14:foregroundMark x1="64440" y1="12097" x2="64440" y2="12097"/>
                        <a14:foregroundMark x1="63851" y1="11694" x2="63851" y2="11694"/>
                        <a14:foregroundMark x1="67191" y1="25000" x2="67191" y2="25000"/>
                        <a14:foregroundMark x1="68369" y1="27823" x2="68369" y2="27823"/>
                        <a14:foregroundMark x1="66405" y1="33669" x2="66405" y2="33669"/>
                        <a14:foregroundMark x1="59332" y1="37903" x2="59332" y2="37903"/>
                        <a14:foregroundMark x1="68369" y1="50403" x2="68369" y2="50403"/>
                        <a14:foregroundMark x1="68369" y1="55040" x2="68369" y2="55040"/>
                        <a14:foregroundMark x1="66601" y1="58468" x2="66601" y2="58468"/>
                        <a14:foregroundMark x1="65815" y1="61694" x2="65815" y2="61694"/>
                        <a14:foregroundMark x1="61690" y1="64718" x2="61690" y2="64718"/>
                        <a14:foregroundMark x1="57760" y1="67540" x2="57760" y2="67540"/>
                        <a14:foregroundMark x1="61100" y1="70968" x2="61100" y2="70968"/>
                        <a14:foregroundMark x1="62868" y1="74194" x2="62868" y2="74194"/>
                        <a14:foregroundMark x1="61690" y1="72379" x2="61690" y2="72379"/>
                        <a14:foregroundMark x1="63654" y1="74597" x2="63654" y2="74597"/>
                        <a14:foregroundMark x1="65029" y1="78629" x2="65029" y2="78629"/>
                        <a14:foregroundMark x1="65029" y1="82258" x2="65029" y2="82258"/>
                        <a14:foregroundMark x1="65029" y1="84073" x2="65029" y2="84073"/>
                        <a14:foregroundMark x1="63654" y1="88105" x2="63654" y2="88105"/>
                        <a14:foregroundMark x1="60511" y1="90524" x2="60511" y2="90524"/>
                        <a14:foregroundMark x1="58939" y1="64718" x2="58939" y2="64718"/>
                        <a14:foregroundMark x1="53045" y1="66129" x2="53045" y2="66129"/>
                        <a14:foregroundMark x1="42043" y1="72177" x2="42043" y2="72177"/>
                        <a14:foregroundMark x1="45383" y1="69153" x2="45383" y2="69153"/>
                        <a14:foregroundMark x1="47937" y1="68750" x2="47937" y2="68750"/>
                        <a14:foregroundMark x1="50884" y1="66935" x2="50884" y2="66935"/>
                        <a14:foregroundMark x1="39489" y1="87097" x2="39489" y2="87097"/>
                        <a14:foregroundMark x1="40864" y1="90323" x2="40864" y2="90323"/>
                        <a14:foregroundMark x1="42043" y1="91734" x2="42043" y2="91734"/>
                        <a14:foregroundMark x1="41257" y1="58266" x2="41257" y2="58266"/>
                        <a14:foregroundMark x1="44990" y1="92137" x2="44990" y2="92137"/>
                        <a14:foregroundMark x1="47544" y1="92944" x2="47544" y2="92944"/>
                        <a14:foregroundMark x1="47937" y1="93548" x2="47937" y2="93548"/>
                        <a14:foregroundMark x1="50295" y1="93952" x2="50295" y2="93952"/>
                        <a14:foregroundMark x1="53045" y1="94758" x2="53045" y2="94758"/>
                        <a14:foregroundMark x1="55992" y1="94758" x2="55992" y2="94758"/>
                        <a14:foregroundMark x1="46169" y1="92540" x2="46169" y2="92540"/>
                        <a14:foregroundMark x1="59725" y1="71371" x2="59725" y2="71371"/>
                        <a14:foregroundMark x1="58939" y1="70766" x2="58939" y2="70766"/>
                        <a14:foregroundMark x1="62475" y1="76411" x2="62475" y2="76411"/>
                        <a14:foregroundMark x1="64833" y1="76411" x2="64833" y2="76411"/>
                        <a14:foregroundMark x1="64637" y1="79234" x2="64637" y2="79234"/>
                        <a14:foregroundMark x1="64637" y1="82863" x2="64637" y2="82863"/>
                        <a14:foregroundMark x1="64637" y1="85685" x2="64637" y2="85685"/>
                        <a14:foregroundMark x1="63065" y1="89919" x2="63065" y2="89919"/>
                        <a14:foregroundMark x1="59921" y1="92339" x2="59921" y2="92339"/>
                        <a14:foregroundMark x1="50884" y1="94153" x2="50884" y2="94153"/>
                        <a14:foregroundMark x1="63458" y1="86492" x2="63458" y2="86492"/>
                        <a14:foregroundMark x1="65226" y1="85685" x2="65226" y2="85685"/>
                        <a14:foregroundMark x1="65226" y1="85685" x2="65226" y2="85685"/>
                        <a14:foregroundMark x1="66012" y1="80645" x2="66012" y2="80645"/>
                        <a14:foregroundMark x1="64637" y1="78024" x2="64637" y2="78024"/>
                        <a14:foregroundMark x1="64637" y1="81048" x2="64637" y2="81048"/>
                        <a14:foregroundMark x1="63654" y1="87500" x2="63654" y2="87500"/>
                        <a14:foregroundMark x1="64440" y1="86290" x2="64440" y2="86290"/>
                        <a14:foregroundMark x1="62083" y1="73387" x2="62083" y2="73387"/>
                        <a14:foregroundMark x1="52652" y1="78831" x2="52652" y2="78831"/>
                        <a14:foregroundMark x1="48134" y1="76613" x2="48134" y2="76613"/>
                        <a14:foregroundMark x1="45580" y1="81653" x2="45580" y2="81653"/>
                        <a14:foregroundMark x1="51866" y1="80847" x2="51866" y2="80847"/>
                        <a14:foregroundMark x1="54028" y1="83065" x2="54028" y2="83065"/>
                        <a14:foregroundMark x1="49312" y1="93750" x2="49312" y2="93750"/>
                        <a14:foregroundMark x1="62868" y1="89718" x2="62868" y2="89718"/>
                        <a14:foregroundMark x1="48134" y1="66734" x2="48134" y2="66734"/>
                        <a14:foregroundMark x1="50295" y1="67742" x2="50295" y2="67742"/>
                        <a14:foregroundMark x1="54420" y1="68145" x2="54420" y2="68145"/>
                        <a14:foregroundMark x1="51473" y1="66734" x2="51473" y2="66734"/>
                        <a14:foregroundMark x1="52456" y1="66935" x2="52456" y2="66935"/>
                        <a14:foregroundMark x1="55010" y1="66935" x2="55010" y2="66935"/>
                        <a14:foregroundMark x1="57564" y1="65524" x2="57564" y2="65524"/>
                        <a14:foregroundMark x1="55992" y1="65927" x2="55992" y2="65927"/>
                        <a14:foregroundMark x1="58743" y1="65524" x2="58743" y2="65524"/>
                        <a14:foregroundMark x1="61886" y1="64718" x2="61886" y2="64718"/>
                        <a14:foregroundMark x1="64047" y1="62298" x2="64047" y2="62298"/>
                        <a14:foregroundMark x1="65619" y1="60282" x2="65619" y2="60282"/>
                        <a14:foregroundMark x1="68566" y1="56855" x2="68566" y2="56855"/>
                        <a14:foregroundMark x1="53242" y1="37298" x2="53242" y2="37298"/>
                        <a14:foregroundMark x1="50098" y1="37097" x2="50098" y2="37097"/>
                        <a14:foregroundMark x1="45187" y1="37702" x2="45187" y2="37702"/>
                        <a14:foregroundMark x1="41257" y1="41734" x2="41257" y2="41734"/>
                        <a14:foregroundMark x1="38703" y1="45968" x2="38703" y2="45968"/>
                        <a14:foregroundMark x1="36935" y1="48992" x2="36935" y2="48992"/>
                        <a14:foregroundMark x1="36935" y1="51613" x2="36935" y2="51613"/>
                        <a14:foregroundMark x1="37132" y1="53427" x2="37132" y2="53427"/>
                        <a14:foregroundMark x1="37132" y1="56048" x2="37132" y2="56048"/>
                        <a14:foregroundMark x1="39096" y1="59677" x2="39096" y2="59677"/>
                        <a14:foregroundMark x1="42829" y1="64315" x2="42829" y2="64315"/>
                        <a14:foregroundMark x1="44990" y1="65927" x2="44990" y2="65927"/>
                        <a14:foregroundMark x1="48134" y1="66129" x2="48134" y2="66129"/>
                        <a14:foregroundMark x1="51277" y1="66129" x2="51277" y2="66129"/>
                        <a14:foregroundMark x1="54617" y1="65927" x2="54617" y2="65927"/>
                        <a14:foregroundMark x1="58743" y1="65524" x2="58743" y2="65524"/>
                        <a14:foregroundMark x1="61690" y1="64919" x2="61690" y2="64919"/>
                        <a14:foregroundMark x1="58939" y1="65323" x2="58939" y2="65323"/>
                        <a14:foregroundMark x1="61100" y1="64718" x2="61100" y2="64718"/>
                        <a14:foregroundMark x1="61100" y1="64718" x2="61100" y2="64718"/>
                        <a14:foregroundMark x1="63851" y1="62702" x2="63851" y2="62702"/>
                        <a14:foregroundMark x1="60118" y1="63911" x2="60118" y2="63911"/>
                        <a14:foregroundMark x1="63458" y1="63105" x2="63458" y2="63105"/>
                        <a14:foregroundMark x1="61886" y1="63508" x2="61886" y2="63508"/>
                        <a14:foregroundMark x1="64440" y1="61492" x2="64440" y2="61492"/>
                        <a14:foregroundMark x1="65226" y1="59879" x2="65226" y2="59879"/>
                        <a14:foregroundMark x1="65619" y1="59476" x2="65619" y2="59476"/>
                        <a14:foregroundMark x1="66601" y1="56855" x2="66601" y2="56855"/>
                        <a14:foregroundMark x1="66994" y1="55040" x2="66994" y2="55040"/>
                        <a14:foregroundMark x1="66208" y1="59476" x2="66208" y2="59476"/>
                        <a14:foregroundMark x1="66798" y1="54435" x2="66798" y2="54435"/>
                        <a14:foregroundMark x1="66601" y1="58065" x2="66601" y2="58065"/>
                        <a14:foregroundMark x1="67976" y1="52823" x2="67976" y2="52823"/>
                        <a14:foregroundMark x1="67191" y1="50605" x2="67191" y2="50605"/>
                        <a14:foregroundMark x1="67191" y1="52419" x2="67191" y2="52419"/>
                        <a14:foregroundMark x1="51081" y1="79839" x2="51081" y2="79839"/>
                        <a14:foregroundMark x1="48723" y1="80645" x2="48723" y2="80645"/>
                        <a14:foregroundMark x1="58546" y1="25202" x2="58546" y2="25202"/>
                        <a14:foregroundMark x1="61690" y1="26815" x2="61690" y2="26815"/>
                        <a14:foregroundMark x1="57957" y1="32056" x2="57957" y2="32056"/>
                        <a14:foregroundMark x1="59725" y1="33266" x2="59725" y2="33266"/>
                        <a14:foregroundMark x1="56778" y1="36694" x2="56778" y2="36694"/>
                        <a14:foregroundMark x1="58743" y1="37097" x2="58743" y2="37097"/>
                        <a14:foregroundMark x1="60707" y1="38911" x2="60707" y2="38911"/>
                        <a14:foregroundMark x1="63065" y1="40927" x2="63065" y2="40927"/>
                        <a14:foregroundMark x1="61690" y1="35887" x2="61690" y2="35887"/>
                        <a14:foregroundMark x1="59725" y1="38105" x2="59725" y2="38105"/>
                        <a14:foregroundMark x1="61690" y1="37500" x2="61690" y2="37500"/>
                        <a14:foregroundMark x1="63654" y1="35282" x2="63654" y2="35282"/>
                        <a14:foregroundMark x1="65619" y1="32460" x2="65619" y2="32460"/>
                        <a14:foregroundMark x1="66601" y1="30242" x2="66601" y2="30242"/>
                        <a14:foregroundMark x1="68762" y1="26411" x2="68762" y2="26411"/>
                        <a14:foregroundMark x1="68566" y1="21371" x2="68566" y2="21371"/>
                        <a14:foregroundMark x1="67780" y1="17742" x2="67780" y2="17742"/>
                        <a14:foregroundMark x1="66601" y1="15726" x2="66601" y2="15726"/>
                        <a14:foregroundMark x1="67387" y1="17742" x2="67387" y2="17742"/>
                        <a14:foregroundMark x1="57564" y1="25202" x2="57564" y2="25202"/>
                        <a14:foregroundMark x1="49116" y1="25202" x2="49116" y2="25202"/>
                        <a14:foregroundMark x1="45187" y1="23387" x2="45187" y2="23387"/>
                        <a14:foregroundMark x1="51670" y1="30040" x2="51670" y2="30040"/>
                        <a14:foregroundMark x1="51473" y1="28427" x2="51473" y2="28427"/>
                        <a14:foregroundMark x1="55796" y1="18347" x2="55796" y2="18347"/>
                        <a14:foregroundMark x1="57957" y1="27016" x2="57957" y2="27016"/>
                        <a14:foregroundMark x1="62083" y1="30242" x2="62083" y2="30242"/>
                        <a14:foregroundMark x1="55206" y1="32460" x2="55206" y2="32460"/>
                        <a14:foregroundMark x1="52259" y1="34073" x2="52259" y2="34073"/>
                        <a14:foregroundMark x1="58546" y1="33468" x2="58546" y2="33468"/>
                        <a14:foregroundMark x1="59725" y1="29839" x2="59725" y2="29839"/>
                        <a14:foregroundMark x1="61690" y1="46573" x2="61690" y2="46573"/>
                        <a14:foregroundMark x1="64637" y1="43548" x2="67387" y2="48589"/>
                        <a14:foregroundMark x1="67387" y1="48589" x2="67387" y2="48589"/>
                        <a14:foregroundMark x1="63458" y1="40726" x2="66405" y2="44758"/>
                        <a14:foregroundMark x1="58546" y1="36492" x2="63851" y2="40121"/>
                        <a14:foregroundMark x1="63851" y1="40121" x2="64244" y2="41935"/>
                        <a14:foregroundMark x1="65226" y1="19758" x2="66601" y2="28831"/>
                        <a14:foregroundMark x1="38114" y1="46774" x2="42043" y2="41935"/>
                        <a14:foregroundMark x1="42043" y1="41935" x2="48330" y2="37903"/>
                        <a14:foregroundMark x1="48330" y1="37903" x2="58546" y2="37298"/>
                        <a14:foregroundMark x1="58546" y1="37298" x2="58743" y2="37298"/>
                        <a14:foregroundMark x1="37328" y1="50403" x2="40079" y2="60685"/>
                        <a14:foregroundMark x1="40079" y1="60685" x2="46169" y2="65927"/>
                        <a14:foregroundMark x1="53045" y1="37903" x2="60707" y2="40323"/>
                        <a14:foregroundMark x1="60707" y1="40323" x2="66012" y2="45968"/>
                        <a14:foregroundMark x1="39489" y1="46976" x2="44597" y2="42944"/>
                        <a14:foregroundMark x1="44597" y1="42944" x2="52456" y2="39718"/>
                        <a14:foregroundMark x1="52456" y1="39718" x2="58546" y2="39919"/>
                        <a14:foregroundMark x1="58546" y1="39919" x2="64047" y2="46976"/>
                        <a14:foregroundMark x1="42043" y1="46573" x2="59136" y2="45968"/>
                        <a14:foregroundMark x1="59136" y1="45968" x2="62083" y2="45968"/>
                        <a14:foregroundMark x1="39882" y1="51613" x2="48134" y2="51815"/>
                        <a14:foregroundMark x1="48134" y1="51815" x2="61886" y2="50806"/>
                        <a14:foregroundMark x1="61886" y1="50806" x2="62672" y2="51008"/>
                        <a14:foregroundMark x1="40864" y1="57661" x2="59725" y2="56653"/>
                        <a14:foregroundMark x1="59725" y1="56653" x2="63851" y2="56653"/>
                        <a14:foregroundMark x1="45187" y1="32863" x2="58350" y2="32460"/>
                        <a14:foregroundMark x1="58350" y1="32460" x2="62083" y2="31048"/>
                        <a14:foregroundMark x1="39882" y1="25202" x2="64047" y2="23589"/>
                        <a14:foregroundMark x1="42043" y1="28831" x2="49509" y2="31855"/>
                        <a14:foregroundMark x1="42436" y1="16532" x2="52063" y2="19758"/>
                        <a14:foregroundMark x1="52063" y1="19758" x2="54028" y2="21573"/>
                        <a14:foregroundMark x1="39882" y1="19758" x2="47544" y2="22379"/>
                        <a14:foregroundMark x1="45776" y1="12903" x2="64047" y2="23589"/>
                        <a14:foregroundMark x1="53438" y1="30040" x2="60904" y2="22581"/>
                        <a14:foregroundMark x1="48723" y1="10685" x2="61886" y2="17137"/>
                        <a14:foregroundMark x1="61886" y1="17137" x2="66012" y2="20363"/>
                        <a14:foregroundMark x1="66012" y1="20363" x2="66012" y2="20363"/>
                        <a14:foregroundMark x1="60511" y1="22379" x2="53831" y2="30242"/>
                        <a14:foregroundMark x1="47151" y1="71169" x2="64833" y2="80645"/>
                        <a14:foregroundMark x1="42829" y1="74194" x2="63654" y2="87298"/>
                        <a14:foregroundMark x1="39882" y1="84476" x2="59136" y2="85484"/>
                        <a14:foregroundMark x1="59136" y1="85484" x2="62083" y2="88710"/>
                        <a14:foregroundMark x1="42633" y1="87903" x2="49509" y2="88306"/>
                        <a14:foregroundMark x1="49509" y1="88306" x2="58743" y2="88306"/>
                        <a14:foregroundMark x1="58743" y1="88306" x2="60511" y2="88710"/>
                        <a14:foregroundMark x1="59921" y1="67137" x2="80747" y2="77218"/>
                        <a14:foregroundMark x1="80747" y1="77218" x2="83890" y2="80645"/>
                        <a14:foregroundMark x1="63654" y1="90524" x2="81336" y2="75605"/>
                        <a14:foregroundMark x1="63065" y1="38105" x2="86837" y2="54435"/>
                        <a14:foregroundMark x1="86837" y1="54435" x2="89784" y2="58669"/>
                        <a14:foregroundMark x1="89784" y1="58669" x2="91552" y2="65524"/>
                        <a14:foregroundMark x1="68173" y1="21169" x2="90963" y2="48589"/>
                        <a14:foregroundMark x1="90963" y1="48589" x2="93517" y2="54435"/>
                        <a14:foregroundMark x1="59332" y1="12097" x2="66012" y2="12702"/>
                        <a14:foregroundMark x1="38900" y1="25202" x2="42436" y2="15121"/>
                        <a14:foregroundMark x1="42436" y1="15121" x2="46955" y2="11492"/>
                        <a14:foregroundMark x1="46955" y1="11492" x2="51473" y2="9677"/>
                        <a14:foregroundMark x1="51473" y1="9677" x2="57367" y2="11089"/>
                        <a14:foregroundMark x1="57367" y1="11089" x2="59528" y2="12500"/>
                        <a14:foregroundMark x1="26130" y1="36290" x2="41847" y2="22984"/>
                        <a14:foregroundMark x1="24361" y1="28024" x2="42633" y2="15927"/>
                        <a14:foregroundMark x1="13556" y1="38105" x2="54028" y2="35081"/>
                        <a14:foregroundMark x1="54028" y1="35081" x2="55206" y2="34476"/>
                        <a14:foregroundMark x1="11591" y1="45161" x2="42633" y2="48387"/>
                        <a14:foregroundMark x1="60118" y1="10484" x2="60118" y2="10484"/>
                        <a14:foregroundMark x1="55206" y1="9274" x2="61493" y2="11089"/>
                        <a14:foregroundMark x1="61493" y1="11089" x2="61690" y2="11694"/>
                        <a14:foregroundMark x1="43615" y1="91734" x2="54617" y2="95565"/>
                        <a14:foregroundMark x1="54617" y1="95565" x2="59725" y2="94355"/>
                        <a14:foregroundMark x1="59725" y1="94355" x2="59921" y2="94355"/>
                        <a14:foregroundMark x1="53635" y1="9879" x2="60314" y2="10484"/>
                        <a14:foregroundMark x1="60314" y1="10484" x2="63654" y2="12097"/>
                      </a14:backgroundRemoval>
                    </a14:imgEffect>
                  </a14:imgLayer>
                </a14:imgProps>
              </a:ext>
            </a:extLst>
          </a:blip>
          <a:srcRect l="5556" t="7153" r="2602" b="4067"/>
          <a:stretch/>
        </p:blipFill>
        <p:spPr>
          <a:xfrm>
            <a:off x="611863" y="1587194"/>
            <a:ext cx="9942788" cy="936575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E71F13F-FD62-45B9-8340-85F08A90E308}"/>
              </a:ext>
            </a:extLst>
          </p:cNvPr>
          <p:cNvSpPr txBox="1"/>
          <p:nvPr/>
        </p:nvSpPr>
        <p:spPr>
          <a:xfrm>
            <a:off x="10880146" y="5654675"/>
            <a:ext cx="880989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MX" sz="3600" b="1" dirty="0">
                <a:solidFill>
                  <a:schemeClr val="bg1"/>
                </a:solidFill>
                <a:latin typeface="Trebuchet MS" panose="020B0603020202020204" pitchFamily="34" charset="0"/>
              </a:rPr>
              <a:t>Coordinar es </a:t>
            </a:r>
            <a:r>
              <a:rPr lang="es-MX" sz="3600" b="1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unir o juntar </a:t>
            </a:r>
            <a:r>
              <a:rPr lang="es-MX" sz="3600" b="1" dirty="0">
                <a:solidFill>
                  <a:schemeClr val="bg1"/>
                </a:solidFill>
                <a:latin typeface="Trebuchet MS" panose="020B0603020202020204" pitchFamily="34" charset="0"/>
              </a:rPr>
              <a:t>dos o más cosas para que formen </a:t>
            </a:r>
            <a:r>
              <a:rPr lang="es-MX" sz="3600" b="1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un conjunto armonioso o sincronizado</a:t>
            </a:r>
            <a:r>
              <a:rPr lang="es-MX" sz="3600" b="1" dirty="0">
                <a:solidFill>
                  <a:schemeClr val="bg1"/>
                </a:solidFill>
                <a:latin typeface="Trebuchet MS" panose="020B0603020202020204" pitchFamily="34" charset="0"/>
              </a:rPr>
              <a:t>. También puede referir la acción de </a:t>
            </a:r>
            <a:r>
              <a:rPr lang="es-MX" sz="3600" b="1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</a:rPr>
              <a:t>dirigir o poner a trabajar varios elementos </a:t>
            </a:r>
            <a:r>
              <a:rPr lang="es-MX" sz="3600" b="1" dirty="0">
                <a:solidFill>
                  <a:schemeClr val="bg1"/>
                </a:solidFill>
                <a:latin typeface="Trebuchet MS" panose="020B0603020202020204" pitchFamily="34" charset="0"/>
              </a:rPr>
              <a:t>con un </a:t>
            </a:r>
            <a:r>
              <a:rPr lang="es-MX" sz="3600" b="1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objetivo común</a:t>
            </a:r>
            <a:r>
              <a:rPr lang="es-MX" sz="3600" b="1" dirty="0">
                <a:solidFill>
                  <a:schemeClr val="bg1"/>
                </a:solidFill>
                <a:latin typeface="Trebuchet MS" panose="020B0603020202020204" pitchFamily="34" charset="0"/>
              </a:rPr>
              <a:t>. La palabra, como tal, proviene del latín </a:t>
            </a:r>
            <a:r>
              <a:rPr lang="es-MX" sz="3600" b="1" i="1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coordinatio, coordinatiōnis</a:t>
            </a:r>
            <a:r>
              <a:rPr lang="es-MX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79793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E3CBD0-1A43-4301-ADA4-DF19AE95F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589" y="551723"/>
            <a:ext cx="17072922" cy="1600232"/>
          </a:xfrm>
        </p:spPr>
        <p:txBody>
          <a:bodyPr>
            <a:normAutofit/>
          </a:bodyPr>
          <a:lstStyle/>
          <a:p>
            <a:pPr algn="ctr"/>
            <a:r>
              <a:rPr lang="es-MX" sz="9894" dirty="0">
                <a:solidFill>
                  <a:schemeClr val="bg1">
                    <a:lumMod val="50000"/>
                  </a:schemeClr>
                </a:solidFill>
              </a:rPr>
              <a:t>¿</a:t>
            </a:r>
            <a:r>
              <a:rPr lang="es-MX" dirty="0">
                <a:solidFill>
                  <a:schemeClr val="bg1"/>
                </a:solidFill>
              </a:rPr>
              <a:t>DÓNDE PUEDEN LOCALIZARNOS</a:t>
            </a:r>
            <a:r>
              <a:rPr lang="es-MX" sz="9894" dirty="0">
                <a:solidFill>
                  <a:schemeClr val="bg1">
                    <a:lumMod val="50000"/>
                  </a:schemeClr>
                </a:solidFill>
              </a:rPr>
              <a:t>?</a:t>
            </a:r>
            <a:endParaRPr lang="es-MX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1E7BD0A-A68A-40EE-BE2F-4F202EEBF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5055" y="2719258"/>
            <a:ext cx="7458163" cy="5870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F197BD0-0CE6-499A-9AD4-F9A3AE5B916B}"/>
              </a:ext>
            </a:extLst>
          </p:cNvPr>
          <p:cNvSpPr txBox="1"/>
          <p:nvPr/>
        </p:nvSpPr>
        <p:spPr>
          <a:xfrm>
            <a:off x="1103571" y="2563892"/>
            <a:ext cx="10391010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968" dirty="0">
                <a:solidFill>
                  <a:schemeClr val="bg1"/>
                </a:solidFill>
                <a:latin typeface="Trebuchet MS" panose="020B0603020202020204" pitchFamily="34" charset="0"/>
              </a:rPr>
              <a:t>Nos encontramos en la ciudad de Morelia, Michoacán.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FA57C8E-0A70-4BE4-BC8D-8BCF557C15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77" t="10628" r="57" b="71208"/>
          <a:stretch/>
        </p:blipFill>
        <p:spPr>
          <a:xfrm>
            <a:off x="2344961" y="3887927"/>
            <a:ext cx="9149620" cy="205411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E24EB44-6DCD-4121-9067-AD59DC9EAEA3}"/>
              </a:ext>
            </a:extLst>
          </p:cNvPr>
          <p:cNvSpPr txBox="1"/>
          <p:nvPr/>
        </p:nvSpPr>
        <p:spPr>
          <a:xfrm>
            <a:off x="1103571" y="6260288"/>
            <a:ext cx="10871484" cy="4659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968" dirty="0">
                <a:solidFill>
                  <a:schemeClr val="bg1"/>
                </a:solidFill>
                <a:latin typeface="Trebuchet MS" panose="020B0603020202020204" pitchFamily="34" charset="0"/>
              </a:rPr>
              <a:t>Nuestras instalaciones se encuentran de manera momentánea en: Paseo del Cedro #156 Col. Prados Verdes, Morelia.  Contáctanos por medio de los siguientes medíos al número:  </a:t>
            </a:r>
          </a:p>
          <a:p>
            <a:endParaRPr lang="es-MX" sz="2968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endParaRPr lang="es-MX" sz="2968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es-MX" sz="2968" dirty="0">
                <a:solidFill>
                  <a:schemeClr val="bg1"/>
                </a:solidFill>
                <a:latin typeface="Trebuchet MS" panose="020B0603020202020204" pitchFamily="34" charset="0"/>
              </a:rPr>
              <a:t>      </a:t>
            </a:r>
            <a:r>
              <a:rPr lang="es-MX" sz="2968" b="1" dirty="0">
                <a:solidFill>
                  <a:schemeClr val="bg1"/>
                </a:solidFill>
                <a:latin typeface="Trebuchet MS" panose="020B0603020202020204" pitchFamily="34" charset="0"/>
              </a:rPr>
              <a:t>443 6889974 </a:t>
            </a:r>
            <a:r>
              <a:rPr lang="es-MX" sz="2968" dirty="0">
                <a:solidFill>
                  <a:schemeClr val="bg1"/>
                </a:solidFill>
                <a:latin typeface="Trebuchet MS" panose="020B0603020202020204" pitchFamily="34" charset="0"/>
              </a:rPr>
              <a:t>y en la página </a:t>
            </a:r>
            <a:r>
              <a:rPr lang="es-MX" sz="2968" b="1" dirty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anose="020B0603020202020204" pitchFamily="34" charset="0"/>
              </a:rPr>
              <a:t>de Facebook</a:t>
            </a:r>
            <a:r>
              <a:rPr lang="es-MX" sz="2968" dirty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anose="020B0603020202020204" pitchFamily="34" charset="0"/>
              </a:rPr>
              <a:t>: </a:t>
            </a:r>
            <a:r>
              <a:rPr lang="es-MX" sz="2968" dirty="0">
                <a:solidFill>
                  <a:schemeClr val="bg1"/>
                </a:solidFill>
                <a:latin typeface="Trebuchet MS" panose="020B0603020202020204" pitchFamily="34" charset="0"/>
              </a:rPr>
              <a:t>Comisión de Búsqueda de Personas Michoacán, </a:t>
            </a:r>
            <a:r>
              <a:rPr lang="es-MX" sz="2968" b="1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</a:rPr>
              <a:t>Página web: </a:t>
            </a:r>
            <a:r>
              <a:rPr lang="es-MX" sz="2968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rebuchet MS" panose="020B0603020202020204" pitchFamily="34" charset="0"/>
              </a:rPr>
              <a:t>CBPM.MICHOACÁN.GOB.MX.</a:t>
            </a:r>
          </a:p>
          <a:p>
            <a:endParaRPr lang="es-MX" sz="2968" dirty="0"/>
          </a:p>
          <a:p>
            <a:endParaRPr lang="es-MX" sz="2968" dirty="0"/>
          </a:p>
        </p:txBody>
      </p:sp>
      <p:pic>
        <p:nvPicPr>
          <p:cNvPr id="12" name="Gráfico 11" descr="Centro de llamadas con relleno sólido">
            <a:extLst>
              <a:ext uri="{FF2B5EF4-FFF2-40B4-BE49-F238E27FC236}">
                <a16:creationId xmlns:a16="http://schemas.microsoft.com/office/drawing/2014/main" id="{12F7E357-3138-4941-B9CC-7F4CC7F20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35059" y="8209562"/>
            <a:ext cx="761059" cy="76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836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36275" y="2708094"/>
            <a:ext cx="1975227" cy="318800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3814283" y="8052802"/>
            <a:ext cx="31750" cy="73660"/>
          </a:xfrm>
          <a:custGeom>
            <a:avLst/>
            <a:gdLst/>
            <a:ahLst/>
            <a:cxnLst/>
            <a:rect l="l" t="t" r="r" b="b"/>
            <a:pathLst>
              <a:path w="31750" h="73659">
                <a:moveTo>
                  <a:pt x="0" y="73660"/>
                </a:moveTo>
                <a:lnTo>
                  <a:pt x="31318" y="73660"/>
                </a:lnTo>
                <a:lnTo>
                  <a:pt x="31318" y="0"/>
                </a:lnTo>
                <a:lnTo>
                  <a:pt x="0" y="0"/>
                </a:lnTo>
                <a:lnTo>
                  <a:pt x="0" y="73660"/>
                </a:lnTo>
                <a:close/>
              </a:path>
            </a:pathLst>
          </a:custGeom>
          <a:solidFill>
            <a:srgbClr val="FC8F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3814280" y="7960099"/>
            <a:ext cx="140335" cy="166370"/>
          </a:xfrm>
          <a:custGeom>
            <a:avLst/>
            <a:gdLst/>
            <a:ahLst/>
            <a:cxnLst/>
            <a:rect l="l" t="t" r="r" b="b"/>
            <a:pathLst>
              <a:path w="140334" h="166370">
                <a:moveTo>
                  <a:pt x="139954" y="0"/>
                </a:moveTo>
                <a:lnTo>
                  <a:pt x="108889" y="0"/>
                </a:lnTo>
                <a:lnTo>
                  <a:pt x="108889" y="66040"/>
                </a:lnTo>
                <a:lnTo>
                  <a:pt x="31318" y="66040"/>
                </a:lnTo>
                <a:lnTo>
                  <a:pt x="31318" y="0"/>
                </a:lnTo>
                <a:lnTo>
                  <a:pt x="0" y="0"/>
                </a:lnTo>
                <a:lnTo>
                  <a:pt x="0" y="66040"/>
                </a:lnTo>
                <a:lnTo>
                  <a:pt x="0" y="92710"/>
                </a:lnTo>
                <a:lnTo>
                  <a:pt x="108889" y="92710"/>
                </a:lnTo>
                <a:lnTo>
                  <a:pt x="108889" y="166370"/>
                </a:lnTo>
                <a:lnTo>
                  <a:pt x="139954" y="166370"/>
                </a:lnTo>
                <a:lnTo>
                  <a:pt x="139954" y="92710"/>
                </a:lnTo>
                <a:lnTo>
                  <a:pt x="139954" y="66040"/>
                </a:lnTo>
                <a:lnTo>
                  <a:pt x="139954" y="0"/>
                </a:lnTo>
                <a:close/>
              </a:path>
            </a:pathLst>
          </a:custGeom>
          <a:solidFill>
            <a:srgbClr val="FC8F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39091" y="7957642"/>
            <a:ext cx="173921" cy="17152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97870" y="7960058"/>
            <a:ext cx="145985" cy="166214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4537608" y="7960061"/>
            <a:ext cx="104775" cy="166370"/>
          </a:xfrm>
          <a:custGeom>
            <a:avLst/>
            <a:gdLst/>
            <a:ahLst/>
            <a:cxnLst/>
            <a:rect l="l" t="t" r="r" b="b"/>
            <a:pathLst>
              <a:path w="104775" h="166370">
                <a:moveTo>
                  <a:pt x="104546" y="139700"/>
                </a:moveTo>
                <a:lnTo>
                  <a:pt x="31330" y="139700"/>
                </a:lnTo>
                <a:lnTo>
                  <a:pt x="31330" y="92710"/>
                </a:lnTo>
                <a:lnTo>
                  <a:pt x="98526" y="92710"/>
                </a:lnTo>
                <a:lnTo>
                  <a:pt x="98526" y="67310"/>
                </a:lnTo>
                <a:lnTo>
                  <a:pt x="31330" y="67310"/>
                </a:lnTo>
                <a:lnTo>
                  <a:pt x="31330" y="25400"/>
                </a:lnTo>
                <a:lnTo>
                  <a:pt x="102628" y="25400"/>
                </a:lnTo>
                <a:lnTo>
                  <a:pt x="102628" y="0"/>
                </a:lnTo>
                <a:lnTo>
                  <a:pt x="0" y="0"/>
                </a:lnTo>
                <a:lnTo>
                  <a:pt x="0" y="25400"/>
                </a:lnTo>
                <a:lnTo>
                  <a:pt x="0" y="67310"/>
                </a:lnTo>
                <a:lnTo>
                  <a:pt x="0" y="92710"/>
                </a:lnTo>
                <a:lnTo>
                  <a:pt x="0" y="139700"/>
                </a:lnTo>
                <a:lnTo>
                  <a:pt x="0" y="166370"/>
                </a:lnTo>
                <a:lnTo>
                  <a:pt x="104546" y="166370"/>
                </a:lnTo>
                <a:lnTo>
                  <a:pt x="104546" y="139700"/>
                </a:lnTo>
                <a:close/>
              </a:path>
            </a:pathLst>
          </a:custGeom>
          <a:solidFill>
            <a:srgbClr val="FC8F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19059" y="7958129"/>
            <a:ext cx="116593" cy="171031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4902175" y="7959959"/>
            <a:ext cx="122555" cy="166370"/>
          </a:xfrm>
          <a:custGeom>
            <a:avLst/>
            <a:gdLst/>
            <a:ahLst/>
            <a:cxnLst/>
            <a:rect l="l" t="t" r="r" b="b"/>
            <a:pathLst>
              <a:path w="122554" h="166370">
                <a:moveTo>
                  <a:pt x="122377" y="0"/>
                </a:moveTo>
                <a:lnTo>
                  <a:pt x="0" y="0"/>
                </a:lnTo>
                <a:lnTo>
                  <a:pt x="0" y="25400"/>
                </a:lnTo>
                <a:lnTo>
                  <a:pt x="45783" y="25400"/>
                </a:lnTo>
                <a:lnTo>
                  <a:pt x="45783" y="166370"/>
                </a:lnTo>
                <a:lnTo>
                  <a:pt x="76847" y="166370"/>
                </a:lnTo>
                <a:lnTo>
                  <a:pt x="76847" y="25400"/>
                </a:lnTo>
                <a:lnTo>
                  <a:pt x="122377" y="25400"/>
                </a:lnTo>
                <a:lnTo>
                  <a:pt x="122377" y="0"/>
                </a:lnTo>
                <a:close/>
              </a:path>
            </a:pathLst>
          </a:custGeom>
          <a:solidFill>
            <a:srgbClr val="FC8F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5102903" y="7960055"/>
            <a:ext cx="31750" cy="166370"/>
          </a:xfrm>
          <a:custGeom>
            <a:avLst/>
            <a:gdLst/>
            <a:ahLst/>
            <a:cxnLst/>
            <a:rect l="l" t="t" r="r" b="b"/>
            <a:pathLst>
              <a:path w="31750" h="166370">
                <a:moveTo>
                  <a:pt x="31318" y="0"/>
                </a:moveTo>
                <a:lnTo>
                  <a:pt x="0" y="0"/>
                </a:lnTo>
                <a:lnTo>
                  <a:pt x="0" y="166214"/>
                </a:lnTo>
                <a:lnTo>
                  <a:pt x="31318" y="166214"/>
                </a:lnTo>
                <a:lnTo>
                  <a:pt x="31318" y="0"/>
                </a:lnTo>
                <a:close/>
              </a:path>
            </a:pathLst>
          </a:custGeom>
          <a:solidFill>
            <a:srgbClr val="FC8F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33250" y="7959810"/>
            <a:ext cx="160916" cy="16646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27713" y="7960058"/>
            <a:ext cx="142854" cy="16621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670822" y="7960058"/>
            <a:ext cx="142854" cy="16621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988157" y="7960054"/>
            <a:ext cx="146707" cy="166214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6303074" y="7959959"/>
            <a:ext cx="122555" cy="166370"/>
          </a:xfrm>
          <a:custGeom>
            <a:avLst/>
            <a:gdLst/>
            <a:ahLst/>
            <a:cxnLst/>
            <a:rect l="l" t="t" r="r" b="b"/>
            <a:pathLst>
              <a:path w="122554" h="166370">
                <a:moveTo>
                  <a:pt x="122377" y="0"/>
                </a:moveTo>
                <a:lnTo>
                  <a:pt x="0" y="0"/>
                </a:lnTo>
                <a:lnTo>
                  <a:pt x="0" y="25400"/>
                </a:lnTo>
                <a:lnTo>
                  <a:pt x="45770" y="25400"/>
                </a:lnTo>
                <a:lnTo>
                  <a:pt x="45770" y="166370"/>
                </a:lnTo>
                <a:lnTo>
                  <a:pt x="76847" y="166370"/>
                </a:lnTo>
                <a:lnTo>
                  <a:pt x="76847" y="25400"/>
                </a:lnTo>
                <a:lnTo>
                  <a:pt x="122377" y="25400"/>
                </a:lnTo>
                <a:lnTo>
                  <a:pt x="122377" y="0"/>
                </a:lnTo>
                <a:close/>
              </a:path>
            </a:pathLst>
          </a:custGeom>
          <a:solidFill>
            <a:srgbClr val="FC8F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503786" y="7960051"/>
            <a:ext cx="122132" cy="16622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685473" y="7959810"/>
            <a:ext cx="160916" cy="166466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923043" y="7960051"/>
            <a:ext cx="121409" cy="16622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110756" y="7959810"/>
            <a:ext cx="160916" cy="166466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7323028" y="7960057"/>
            <a:ext cx="59055" cy="213995"/>
          </a:xfrm>
          <a:custGeom>
            <a:avLst/>
            <a:gdLst/>
            <a:ahLst/>
            <a:cxnLst/>
            <a:rect l="l" t="t" r="r" b="b"/>
            <a:pathLst>
              <a:path w="59054" h="213995">
                <a:moveTo>
                  <a:pt x="58783" y="0"/>
                </a:moveTo>
                <a:lnTo>
                  <a:pt x="27705" y="0"/>
                </a:lnTo>
                <a:lnTo>
                  <a:pt x="27705" y="165010"/>
                </a:lnTo>
                <a:lnTo>
                  <a:pt x="27186" y="174570"/>
                </a:lnTo>
                <a:lnTo>
                  <a:pt x="25177" y="182209"/>
                </a:lnTo>
                <a:lnTo>
                  <a:pt x="21000" y="187271"/>
                </a:lnTo>
                <a:lnTo>
                  <a:pt x="13978" y="189104"/>
                </a:lnTo>
                <a:lnTo>
                  <a:pt x="8439" y="189104"/>
                </a:lnTo>
                <a:lnTo>
                  <a:pt x="4104" y="188381"/>
                </a:lnTo>
                <a:lnTo>
                  <a:pt x="963" y="187177"/>
                </a:lnTo>
                <a:lnTo>
                  <a:pt x="0" y="210297"/>
                </a:lnTo>
                <a:lnTo>
                  <a:pt x="1444" y="211260"/>
                </a:lnTo>
                <a:lnTo>
                  <a:pt x="10847" y="213668"/>
                </a:lnTo>
                <a:lnTo>
                  <a:pt x="21444" y="213668"/>
                </a:lnTo>
                <a:lnTo>
                  <a:pt x="56490" y="186092"/>
                </a:lnTo>
                <a:lnTo>
                  <a:pt x="58783" y="164288"/>
                </a:lnTo>
                <a:lnTo>
                  <a:pt x="58783" y="0"/>
                </a:lnTo>
                <a:close/>
              </a:path>
            </a:pathLst>
          </a:custGeom>
          <a:solidFill>
            <a:srgbClr val="FC8F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1" name="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6640" y="7957642"/>
            <a:ext cx="173921" cy="171523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4283556" y="6351444"/>
            <a:ext cx="433705" cy="470534"/>
          </a:xfrm>
          <a:custGeom>
            <a:avLst/>
            <a:gdLst/>
            <a:ahLst/>
            <a:cxnLst/>
            <a:rect l="l" t="t" r="r" b="b"/>
            <a:pathLst>
              <a:path w="433704" h="470534">
                <a:moveTo>
                  <a:pt x="235186" y="0"/>
                </a:moveTo>
                <a:lnTo>
                  <a:pt x="188283" y="4090"/>
                </a:lnTo>
                <a:lnTo>
                  <a:pt x="144369" y="16123"/>
                </a:lnTo>
                <a:lnTo>
                  <a:pt x="104450" y="35742"/>
                </a:lnTo>
                <a:lnTo>
                  <a:pt x="69531" y="62593"/>
                </a:lnTo>
                <a:lnTo>
                  <a:pt x="40621" y="96319"/>
                </a:lnTo>
                <a:lnTo>
                  <a:pt x="18724" y="136564"/>
                </a:lnTo>
                <a:lnTo>
                  <a:pt x="4848" y="182971"/>
                </a:lnTo>
                <a:lnTo>
                  <a:pt x="0" y="235186"/>
                </a:lnTo>
                <a:lnTo>
                  <a:pt x="4851" y="289298"/>
                </a:lnTo>
                <a:lnTo>
                  <a:pt x="18745" y="336598"/>
                </a:lnTo>
                <a:lnTo>
                  <a:pt x="40691" y="376960"/>
                </a:lnTo>
                <a:lnTo>
                  <a:pt x="69698" y="410262"/>
                </a:lnTo>
                <a:lnTo>
                  <a:pt x="104774" y="436379"/>
                </a:lnTo>
                <a:lnTo>
                  <a:pt x="144930" y="455188"/>
                </a:lnTo>
                <a:lnTo>
                  <a:pt x="189174" y="466564"/>
                </a:lnTo>
                <a:lnTo>
                  <a:pt x="236516" y="470383"/>
                </a:lnTo>
                <a:lnTo>
                  <a:pt x="302400" y="463941"/>
                </a:lnTo>
                <a:lnTo>
                  <a:pt x="354047" y="448018"/>
                </a:lnTo>
                <a:lnTo>
                  <a:pt x="392440" y="427718"/>
                </a:lnTo>
                <a:lnTo>
                  <a:pt x="418560" y="408146"/>
                </a:lnTo>
                <a:lnTo>
                  <a:pt x="433389" y="394406"/>
                </a:lnTo>
                <a:lnTo>
                  <a:pt x="433389" y="211407"/>
                </a:lnTo>
                <a:lnTo>
                  <a:pt x="240474" y="211407"/>
                </a:lnTo>
                <a:lnTo>
                  <a:pt x="240474" y="278127"/>
                </a:lnTo>
                <a:lnTo>
                  <a:pt x="350146" y="278127"/>
                </a:lnTo>
                <a:lnTo>
                  <a:pt x="350146" y="362030"/>
                </a:lnTo>
                <a:lnTo>
                  <a:pt x="344499" y="367400"/>
                </a:lnTo>
                <a:lnTo>
                  <a:pt x="325784" y="379213"/>
                </a:lnTo>
                <a:lnTo>
                  <a:pt x="291337" y="391026"/>
                </a:lnTo>
                <a:lnTo>
                  <a:pt x="238495" y="396396"/>
                </a:lnTo>
                <a:lnTo>
                  <a:pt x="190425" y="389392"/>
                </a:lnTo>
                <a:lnTo>
                  <a:pt x="149173" y="368910"/>
                </a:lnTo>
                <a:lnTo>
                  <a:pt x="116957" y="335743"/>
                </a:lnTo>
                <a:lnTo>
                  <a:pt x="96000" y="290684"/>
                </a:lnTo>
                <a:lnTo>
                  <a:pt x="88520" y="234526"/>
                </a:lnTo>
                <a:lnTo>
                  <a:pt x="95783" y="178371"/>
                </a:lnTo>
                <a:lnTo>
                  <a:pt x="116176" y="133317"/>
                </a:lnTo>
                <a:lnTo>
                  <a:pt x="147603" y="100156"/>
                </a:lnTo>
                <a:lnTo>
                  <a:pt x="187971" y="79679"/>
                </a:lnTo>
                <a:lnTo>
                  <a:pt x="235186" y="72678"/>
                </a:lnTo>
                <a:lnTo>
                  <a:pt x="280217" y="77942"/>
                </a:lnTo>
                <a:lnTo>
                  <a:pt x="315957" y="91503"/>
                </a:lnTo>
                <a:lnTo>
                  <a:pt x="343520" y="110018"/>
                </a:lnTo>
                <a:lnTo>
                  <a:pt x="364020" y="130142"/>
                </a:lnTo>
                <a:lnTo>
                  <a:pt x="421495" y="79275"/>
                </a:lnTo>
                <a:lnTo>
                  <a:pt x="402235" y="59922"/>
                </a:lnTo>
                <a:lnTo>
                  <a:pt x="366499" y="33445"/>
                </a:lnTo>
                <a:lnTo>
                  <a:pt x="311684" y="10064"/>
                </a:lnTo>
                <a:lnTo>
                  <a:pt x="235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4790315" y="6488197"/>
            <a:ext cx="347345" cy="333375"/>
          </a:xfrm>
          <a:custGeom>
            <a:avLst/>
            <a:gdLst/>
            <a:ahLst/>
            <a:cxnLst/>
            <a:rect l="l" t="t" r="r" b="b"/>
            <a:pathLst>
              <a:path w="347345" h="333375">
                <a:moveTo>
                  <a:pt x="173753" y="0"/>
                </a:moveTo>
                <a:lnTo>
                  <a:pt x="126703" y="5362"/>
                </a:lnTo>
                <a:lnTo>
                  <a:pt x="84956" y="20873"/>
                </a:lnTo>
                <a:lnTo>
                  <a:pt x="49963" y="45670"/>
                </a:lnTo>
                <a:lnTo>
                  <a:pt x="23172" y="78889"/>
                </a:lnTo>
                <a:lnTo>
                  <a:pt x="6034" y="119669"/>
                </a:lnTo>
                <a:lnTo>
                  <a:pt x="0" y="167146"/>
                </a:lnTo>
                <a:lnTo>
                  <a:pt x="6034" y="214525"/>
                </a:lnTo>
                <a:lnTo>
                  <a:pt x="23172" y="255058"/>
                </a:lnTo>
                <a:lnTo>
                  <a:pt x="49963" y="287958"/>
                </a:lnTo>
                <a:lnTo>
                  <a:pt x="84956" y="312435"/>
                </a:lnTo>
                <a:lnTo>
                  <a:pt x="126703" y="327700"/>
                </a:lnTo>
                <a:lnTo>
                  <a:pt x="173753" y="332963"/>
                </a:lnTo>
                <a:lnTo>
                  <a:pt x="220526" y="327700"/>
                </a:lnTo>
                <a:lnTo>
                  <a:pt x="262086" y="312435"/>
                </a:lnTo>
                <a:lnTo>
                  <a:pt x="296967" y="287958"/>
                </a:lnTo>
                <a:lnTo>
                  <a:pt x="317292" y="262944"/>
                </a:lnTo>
                <a:lnTo>
                  <a:pt x="173753" y="262944"/>
                </a:lnTo>
                <a:lnTo>
                  <a:pt x="136926" y="255378"/>
                </a:lnTo>
                <a:lnTo>
                  <a:pt x="110005" y="234618"/>
                </a:lnTo>
                <a:lnTo>
                  <a:pt x="93488" y="203574"/>
                </a:lnTo>
                <a:lnTo>
                  <a:pt x="87871" y="165157"/>
                </a:lnTo>
                <a:lnTo>
                  <a:pt x="93488" y="126854"/>
                </a:lnTo>
                <a:lnTo>
                  <a:pt x="110005" y="96044"/>
                </a:lnTo>
                <a:lnTo>
                  <a:pt x="136926" y="75513"/>
                </a:lnTo>
                <a:lnTo>
                  <a:pt x="173753" y="68050"/>
                </a:lnTo>
                <a:lnTo>
                  <a:pt x="314977" y="68050"/>
                </a:lnTo>
                <a:lnTo>
                  <a:pt x="296967" y="45670"/>
                </a:lnTo>
                <a:lnTo>
                  <a:pt x="262086" y="20873"/>
                </a:lnTo>
                <a:lnTo>
                  <a:pt x="220526" y="5362"/>
                </a:lnTo>
                <a:lnTo>
                  <a:pt x="173753" y="0"/>
                </a:lnTo>
                <a:close/>
              </a:path>
              <a:path w="347345" h="333375">
                <a:moveTo>
                  <a:pt x="314977" y="68050"/>
                </a:moveTo>
                <a:lnTo>
                  <a:pt x="173753" y="68050"/>
                </a:lnTo>
                <a:lnTo>
                  <a:pt x="210028" y="75513"/>
                </a:lnTo>
                <a:lnTo>
                  <a:pt x="237011" y="96044"/>
                </a:lnTo>
                <a:lnTo>
                  <a:pt x="253835" y="126854"/>
                </a:lnTo>
                <a:lnTo>
                  <a:pt x="259636" y="165157"/>
                </a:lnTo>
                <a:lnTo>
                  <a:pt x="253835" y="203574"/>
                </a:lnTo>
                <a:lnTo>
                  <a:pt x="237011" y="234618"/>
                </a:lnTo>
                <a:lnTo>
                  <a:pt x="210028" y="255378"/>
                </a:lnTo>
                <a:lnTo>
                  <a:pt x="173753" y="262944"/>
                </a:lnTo>
                <a:lnTo>
                  <a:pt x="317292" y="262944"/>
                </a:lnTo>
                <a:lnTo>
                  <a:pt x="323700" y="255058"/>
                </a:lnTo>
                <a:lnTo>
                  <a:pt x="340816" y="214525"/>
                </a:lnTo>
                <a:lnTo>
                  <a:pt x="346848" y="167146"/>
                </a:lnTo>
                <a:lnTo>
                  <a:pt x="340816" y="119669"/>
                </a:lnTo>
                <a:lnTo>
                  <a:pt x="323700" y="78889"/>
                </a:lnTo>
                <a:lnTo>
                  <a:pt x="314977" y="68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5215151" y="6358049"/>
            <a:ext cx="343535" cy="462280"/>
          </a:xfrm>
          <a:custGeom>
            <a:avLst/>
            <a:gdLst/>
            <a:ahLst/>
            <a:cxnLst/>
            <a:rect l="l" t="t" r="r" b="b"/>
            <a:pathLst>
              <a:path w="343534" h="462279">
                <a:moveTo>
                  <a:pt x="303713" y="409610"/>
                </a:moveTo>
                <a:lnTo>
                  <a:pt x="81264" y="409610"/>
                </a:lnTo>
                <a:lnTo>
                  <a:pt x="101949" y="433093"/>
                </a:lnTo>
                <a:lnTo>
                  <a:pt x="126353" y="449329"/>
                </a:lnTo>
                <a:lnTo>
                  <a:pt x="154474" y="458752"/>
                </a:lnTo>
                <a:lnTo>
                  <a:pt x="186308" y="461797"/>
                </a:lnTo>
                <a:lnTo>
                  <a:pt x="231672" y="455845"/>
                </a:lnTo>
                <a:lnTo>
                  <a:pt x="270230" y="439067"/>
                </a:lnTo>
                <a:lnTo>
                  <a:pt x="301338" y="413076"/>
                </a:lnTo>
                <a:lnTo>
                  <a:pt x="303713" y="409610"/>
                </a:lnTo>
                <a:close/>
              </a:path>
              <a:path w="343534" h="462279">
                <a:moveTo>
                  <a:pt x="84562" y="0"/>
                </a:moveTo>
                <a:lnTo>
                  <a:pt x="0" y="0"/>
                </a:lnTo>
                <a:lnTo>
                  <a:pt x="0" y="455849"/>
                </a:lnTo>
                <a:lnTo>
                  <a:pt x="77966" y="455845"/>
                </a:lnTo>
                <a:lnTo>
                  <a:pt x="79945" y="409610"/>
                </a:lnTo>
                <a:lnTo>
                  <a:pt x="303713" y="409610"/>
                </a:lnTo>
                <a:lnTo>
                  <a:pt x="312316" y="397055"/>
                </a:lnTo>
                <a:lnTo>
                  <a:pt x="171115" y="397055"/>
                </a:lnTo>
                <a:lnTo>
                  <a:pt x="134323" y="388890"/>
                </a:lnTo>
                <a:lnTo>
                  <a:pt x="106203" y="366911"/>
                </a:lnTo>
                <a:lnTo>
                  <a:pt x="88241" y="334898"/>
                </a:lnTo>
                <a:lnTo>
                  <a:pt x="81924" y="296629"/>
                </a:lnTo>
                <a:lnTo>
                  <a:pt x="88293" y="255785"/>
                </a:lnTo>
                <a:lnTo>
                  <a:pt x="106119" y="224538"/>
                </a:lnTo>
                <a:lnTo>
                  <a:pt x="133484" y="204563"/>
                </a:lnTo>
                <a:lnTo>
                  <a:pt x="168466" y="197533"/>
                </a:lnTo>
                <a:lnTo>
                  <a:pt x="316192" y="197533"/>
                </a:lnTo>
                <a:lnTo>
                  <a:pt x="304892" y="180361"/>
                </a:lnTo>
                <a:lnTo>
                  <a:pt x="83243" y="180361"/>
                </a:lnTo>
                <a:lnTo>
                  <a:pt x="83486" y="177223"/>
                </a:lnTo>
                <a:lnTo>
                  <a:pt x="83903" y="170450"/>
                </a:lnTo>
                <a:lnTo>
                  <a:pt x="84356" y="158618"/>
                </a:lnTo>
                <a:lnTo>
                  <a:pt x="84451" y="151319"/>
                </a:lnTo>
                <a:lnTo>
                  <a:pt x="84562" y="0"/>
                </a:lnTo>
                <a:close/>
              </a:path>
              <a:path w="343534" h="462279">
                <a:moveTo>
                  <a:pt x="316192" y="197533"/>
                </a:moveTo>
                <a:lnTo>
                  <a:pt x="168466" y="197533"/>
                </a:lnTo>
                <a:lnTo>
                  <a:pt x="205536" y="205214"/>
                </a:lnTo>
                <a:lnTo>
                  <a:pt x="233625" y="226274"/>
                </a:lnTo>
                <a:lnTo>
                  <a:pt x="251432" y="257738"/>
                </a:lnTo>
                <a:lnTo>
                  <a:pt x="257657" y="296629"/>
                </a:lnTo>
                <a:lnTo>
                  <a:pt x="251846" y="334898"/>
                </a:lnTo>
                <a:lnTo>
                  <a:pt x="234949" y="366911"/>
                </a:lnTo>
                <a:lnTo>
                  <a:pt x="207771" y="388890"/>
                </a:lnTo>
                <a:lnTo>
                  <a:pt x="171115" y="397055"/>
                </a:lnTo>
                <a:lnTo>
                  <a:pt x="312316" y="397055"/>
                </a:lnTo>
                <a:lnTo>
                  <a:pt x="324355" y="379486"/>
                </a:lnTo>
                <a:lnTo>
                  <a:pt x="338636" y="339913"/>
                </a:lnTo>
                <a:lnTo>
                  <a:pt x="343539" y="295970"/>
                </a:lnTo>
                <a:lnTo>
                  <a:pt x="338801" y="251017"/>
                </a:lnTo>
                <a:lnTo>
                  <a:pt x="325017" y="210945"/>
                </a:lnTo>
                <a:lnTo>
                  <a:pt x="316192" y="197533"/>
                </a:lnTo>
                <a:close/>
              </a:path>
              <a:path w="343534" h="462279">
                <a:moveTo>
                  <a:pt x="192255" y="128833"/>
                </a:moveTo>
                <a:lnTo>
                  <a:pt x="161313" y="131773"/>
                </a:lnTo>
                <a:lnTo>
                  <a:pt x="133037" y="140968"/>
                </a:lnTo>
                <a:lnTo>
                  <a:pt x="107612" y="156977"/>
                </a:lnTo>
                <a:lnTo>
                  <a:pt x="85222" y="180361"/>
                </a:lnTo>
                <a:lnTo>
                  <a:pt x="304892" y="180361"/>
                </a:lnTo>
                <a:lnTo>
                  <a:pt x="302828" y="177223"/>
                </a:lnTo>
                <a:lnTo>
                  <a:pt x="272877" y="151319"/>
                </a:lnTo>
                <a:lnTo>
                  <a:pt x="235805" y="134699"/>
                </a:lnTo>
                <a:lnTo>
                  <a:pt x="192255" y="1288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5627442" y="6349455"/>
            <a:ext cx="102235" cy="464820"/>
          </a:xfrm>
          <a:custGeom>
            <a:avLst/>
            <a:gdLst/>
            <a:ahLst/>
            <a:cxnLst/>
            <a:rect l="l" t="t" r="r" b="b"/>
            <a:pathLst>
              <a:path w="102234" h="464820">
                <a:moveTo>
                  <a:pt x="93148" y="144686"/>
                </a:moveTo>
                <a:lnTo>
                  <a:pt x="8586" y="144686"/>
                </a:lnTo>
                <a:lnTo>
                  <a:pt x="8586" y="464446"/>
                </a:lnTo>
                <a:lnTo>
                  <a:pt x="93148" y="464446"/>
                </a:lnTo>
                <a:lnTo>
                  <a:pt x="93148" y="144686"/>
                </a:lnTo>
                <a:close/>
              </a:path>
              <a:path w="102234" h="464820">
                <a:moveTo>
                  <a:pt x="50867" y="0"/>
                </a:moveTo>
                <a:lnTo>
                  <a:pt x="30378" y="3520"/>
                </a:lnTo>
                <a:lnTo>
                  <a:pt x="14286" y="13296"/>
                </a:lnTo>
                <a:lnTo>
                  <a:pt x="3767" y="28152"/>
                </a:lnTo>
                <a:lnTo>
                  <a:pt x="0" y="46909"/>
                </a:lnTo>
                <a:lnTo>
                  <a:pt x="3767" y="65949"/>
                </a:lnTo>
                <a:lnTo>
                  <a:pt x="14286" y="80773"/>
                </a:lnTo>
                <a:lnTo>
                  <a:pt x="30378" y="90393"/>
                </a:lnTo>
                <a:lnTo>
                  <a:pt x="50867" y="93819"/>
                </a:lnTo>
                <a:lnTo>
                  <a:pt x="71356" y="90393"/>
                </a:lnTo>
                <a:lnTo>
                  <a:pt x="87448" y="80773"/>
                </a:lnTo>
                <a:lnTo>
                  <a:pt x="97967" y="65949"/>
                </a:lnTo>
                <a:lnTo>
                  <a:pt x="101735" y="46909"/>
                </a:lnTo>
                <a:lnTo>
                  <a:pt x="97967" y="28152"/>
                </a:lnTo>
                <a:lnTo>
                  <a:pt x="87448" y="13296"/>
                </a:lnTo>
                <a:lnTo>
                  <a:pt x="71356" y="3520"/>
                </a:lnTo>
                <a:lnTo>
                  <a:pt x="508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5796586" y="6488204"/>
            <a:ext cx="323850" cy="333375"/>
          </a:xfrm>
          <a:custGeom>
            <a:avLst/>
            <a:gdLst/>
            <a:ahLst/>
            <a:cxnLst/>
            <a:rect l="l" t="t" r="r" b="b"/>
            <a:pathLst>
              <a:path w="323850" h="333375">
                <a:moveTo>
                  <a:pt x="165827" y="0"/>
                </a:moveTo>
                <a:lnTo>
                  <a:pt x="121884" y="5562"/>
                </a:lnTo>
                <a:lnTo>
                  <a:pt x="82310" y="21603"/>
                </a:lnTo>
                <a:lnTo>
                  <a:pt x="48721" y="47150"/>
                </a:lnTo>
                <a:lnTo>
                  <a:pt x="22729" y="81230"/>
                </a:lnTo>
                <a:lnTo>
                  <a:pt x="5951" y="122872"/>
                </a:lnTo>
                <a:lnTo>
                  <a:pt x="0" y="171104"/>
                </a:lnTo>
                <a:lnTo>
                  <a:pt x="5731" y="218880"/>
                </a:lnTo>
                <a:lnTo>
                  <a:pt x="22070" y="258874"/>
                </a:lnTo>
                <a:lnTo>
                  <a:pt x="47731" y="290683"/>
                </a:lnTo>
                <a:lnTo>
                  <a:pt x="81430" y="313903"/>
                </a:lnTo>
                <a:lnTo>
                  <a:pt x="121884" y="328131"/>
                </a:lnTo>
                <a:lnTo>
                  <a:pt x="167806" y="332963"/>
                </a:lnTo>
                <a:lnTo>
                  <a:pt x="220684" y="327512"/>
                </a:lnTo>
                <a:lnTo>
                  <a:pt x="262357" y="314134"/>
                </a:lnTo>
                <a:lnTo>
                  <a:pt x="292758" y="297288"/>
                </a:lnTo>
                <a:lnTo>
                  <a:pt x="311822" y="281436"/>
                </a:lnTo>
                <a:lnTo>
                  <a:pt x="302240" y="268211"/>
                </a:lnTo>
                <a:lnTo>
                  <a:pt x="182329" y="268211"/>
                </a:lnTo>
                <a:lnTo>
                  <a:pt x="148238" y="263598"/>
                </a:lnTo>
                <a:lnTo>
                  <a:pt x="119656" y="249633"/>
                </a:lnTo>
                <a:lnTo>
                  <a:pt x="98628" y="226131"/>
                </a:lnTo>
                <a:lnTo>
                  <a:pt x="87201" y="192905"/>
                </a:lnTo>
                <a:lnTo>
                  <a:pt x="322398" y="192905"/>
                </a:lnTo>
                <a:lnTo>
                  <a:pt x="322604" y="188517"/>
                </a:lnTo>
                <a:lnTo>
                  <a:pt x="323058" y="177626"/>
                </a:lnTo>
                <a:lnTo>
                  <a:pt x="323511" y="163639"/>
                </a:lnTo>
                <a:lnTo>
                  <a:pt x="323717" y="149964"/>
                </a:lnTo>
                <a:lnTo>
                  <a:pt x="322001" y="138069"/>
                </a:lnTo>
                <a:lnTo>
                  <a:pt x="85882" y="138069"/>
                </a:lnTo>
                <a:lnTo>
                  <a:pt x="92321" y="109299"/>
                </a:lnTo>
                <a:lnTo>
                  <a:pt x="107681" y="85302"/>
                </a:lnTo>
                <a:lnTo>
                  <a:pt x="131960" y="68861"/>
                </a:lnTo>
                <a:lnTo>
                  <a:pt x="165157" y="62762"/>
                </a:lnTo>
                <a:lnTo>
                  <a:pt x="297665" y="62762"/>
                </a:lnTo>
                <a:lnTo>
                  <a:pt x="296487" y="60360"/>
                </a:lnTo>
                <a:lnTo>
                  <a:pt x="263925" y="28243"/>
                </a:lnTo>
                <a:lnTo>
                  <a:pt x="220043" y="7414"/>
                </a:lnTo>
                <a:lnTo>
                  <a:pt x="165827" y="0"/>
                </a:lnTo>
                <a:close/>
              </a:path>
              <a:path w="323850" h="333375">
                <a:moveTo>
                  <a:pt x="278787" y="235846"/>
                </a:moveTo>
                <a:lnTo>
                  <a:pt x="263344" y="246478"/>
                </a:lnTo>
                <a:lnTo>
                  <a:pt x="240963" y="256984"/>
                </a:lnTo>
                <a:lnTo>
                  <a:pt x="213380" y="265012"/>
                </a:lnTo>
                <a:lnTo>
                  <a:pt x="182329" y="268211"/>
                </a:lnTo>
                <a:lnTo>
                  <a:pt x="302240" y="268211"/>
                </a:lnTo>
                <a:lnTo>
                  <a:pt x="278787" y="235846"/>
                </a:lnTo>
                <a:close/>
              </a:path>
              <a:path w="323850" h="333375">
                <a:moveTo>
                  <a:pt x="297665" y="62762"/>
                </a:moveTo>
                <a:lnTo>
                  <a:pt x="165157" y="62762"/>
                </a:lnTo>
                <a:lnTo>
                  <a:pt x="201614" y="69605"/>
                </a:lnTo>
                <a:lnTo>
                  <a:pt x="223952" y="87285"/>
                </a:lnTo>
                <a:lnTo>
                  <a:pt x="235392" y="111530"/>
                </a:lnTo>
                <a:lnTo>
                  <a:pt x="239155" y="138069"/>
                </a:lnTo>
                <a:lnTo>
                  <a:pt x="322001" y="138069"/>
                </a:lnTo>
                <a:lnTo>
                  <a:pt x="316746" y="101642"/>
                </a:lnTo>
                <a:lnTo>
                  <a:pt x="297665" y="627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6193012" y="6488198"/>
            <a:ext cx="197485" cy="325755"/>
          </a:xfrm>
          <a:custGeom>
            <a:avLst/>
            <a:gdLst/>
            <a:ahLst/>
            <a:cxnLst/>
            <a:rect l="l" t="t" r="r" b="b"/>
            <a:pathLst>
              <a:path w="197484" h="325754">
                <a:moveTo>
                  <a:pt x="163188" y="0"/>
                </a:moveTo>
                <a:lnTo>
                  <a:pt x="138169" y="4150"/>
                </a:lnTo>
                <a:lnTo>
                  <a:pt x="115692" y="15858"/>
                </a:lnTo>
                <a:lnTo>
                  <a:pt x="97307" y="34005"/>
                </a:lnTo>
                <a:lnTo>
                  <a:pt x="84562" y="57474"/>
                </a:lnTo>
                <a:lnTo>
                  <a:pt x="82583" y="57474"/>
                </a:lnTo>
                <a:lnTo>
                  <a:pt x="83903" y="5947"/>
                </a:lnTo>
                <a:lnTo>
                  <a:pt x="0" y="5947"/>
                </a:lnTo>
                <a:lnTo>
                  <a:pt x="0" y="325707"/>
                </a:lnTo>
                <a:lnTo>
                  <a:pt x="83903" y="325707"/>
                </a:lnTo>
                <a:lnTo>
                  <a:pt x="83903" y="168466"/>
                </a:lnTo>
                <a:lnTo>
                  <a:pt x="84645" y="150677"/>
                </a:lnTo>
                <a:lnTo>
                  <a:pt x="95787" y="106373"/>
                </a:lnTo>
                <a:lnTo>
                  <a:pt x="134257" y="77289"/>
                </a:lnTo>
                <a:lnTo>
                  <a:pt x="151953" y="75317"/>
                </a:lnTo>
                <a:lnTo>
                  <a:pt x="160862" y="75564"/>
                </a:lnTo>
                <a:lnTo>
                  <a:pt x="170202" y="76306"/>
                </a:lnTo>
                <a:lnTo>
                  <a:pt x="179172" y="77543"/>
                </a:lnTo>
                <a:lnTo>
                  <a:pt x="186968" y="79275"/>
                </a:lnTo>
                <a:lnTo>
                  <a:pt x="190926" y="79275"/>
                </a:lnTo>
                <a:lnTo>
                  <a:pt x="196873" y="5947"/>
                </a:lnTo>
                <a:lnTo>
                  <a:pt x="194676" y="5018"/>
                </a:lnTo>
                <a:lnTo>
                  <a:pt x="188206" y="2973"/>
                </a:lnTo>
                <a:lnTo>
                  <a:pt x="177649" y="929"/>
                </a:lnTo>
                <a:lnTo>
                  <a:pt x="1631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6448039" y="6488198"/>
            <a:ext cx="297180" cy="325755"/>
          </a:xfrm>
          <a:custGeom>
            <a:avLst/>
            <a:gdLst/>
            <a:ahLst/>
            <a:cxnLst/>
            <a:rect l="l" t="t" r="r" b="b"/>
            <a:pathLst>
              <a:path w="297179" h="325754">
                <a:moveTo>
                  <a:pt x="181680" y="0"/>
                </a:moveTo>
                <a:lnTo>
                  <a:pt x="149616" y="3726"/>
                </a:lnTo>
                <a:lnTo>
                  <a:pt x="122881" y="14452"/>
                </a:lnTo>
                <a:lnTo>
                  <a:pt x="101595" y="31496"/>
                </a:lnTo>
                <a:lnTo>
                  <a:pt x="85882" y="54176"/>
                </a:lnTo>
                <a:lnTo>
                  <a:pt x="83903" y="54176"/>
                </a:lnTo>
                <a:lnTo>
                  <a:pt x="84562" y="5947"/>
                </a:lnTo>
                <a:lnTo>
                  <a:pt x="0" y="5947"/>
                </a:lnTo>
                <a:lnTo>
                  <a:pt x="0" y="325696"/>
                </a:lnTo>
                <a:lnTo>
                  <a:pt x="84562" y="325696"/>
                </a:lnTo>
                <a:lnTo>
                  <a:pt x="84562" y="166476"/>
                </a:lnTo>
                <a:lnTo>
                  <a:pt x="88166" y="128730"/>
                </a:lnTo>
                <a:lnTo>
                  <a:pt x="100007" y="97858"/>
                </a:lnTo>
                <a:lnTo>
                  <a:pt x="121633" y="77018"/>
                </a:lnTo>
                <a:lnTo>
                  <a:pt x="154592" y="69369"/>
                </a:lnTo>
                <a:lnTo>
                  <a:pt x="184197" y="75997"/>
                </a:lnTo>
                <a:lnTo>
                  <a:pt x="201662" y="94146"/>
                </a:lnTo>
                <a:lnTo>
                  <a:pt x="209961" y="121212"/>
                </a:lnTo>
                <a:lnTo>
                  <a:pt x="212066" y="154592"/>
                </a:lnTo>
                <a:lnTo>
                  <a:pt x="212066" y="325696"/>
                </a:lnTo>
                <a:lnTo>
                  <a:pt x="296629" y="325696"/>
                </a:lnTo>
                <a:lnTo>
                  <a:pt x="296629" y="136090"/>
                </a:lnTo>
                <a:lnTo>
                  <a:pt x="293490" y="92508"/>
                </a:lnTo>
                <a:lnTo>
                  <a:pt x="282614" y="55079"/>
                </a:lnTo>
                <a:lnTo>
                  <a:pt x="261812" y="25832"/>
                </a:lnTo>
                <a:lnTo>
                  <a:pt x="228897" y="6796"/>
                </a:lnTo>
                <a:lnTo>
                  <a:pt x="1816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6817381" y="6488197"/>
            <a:ext cx="347345" cy="333375"/>
          </a:xfrm>
          <a:custGeom>
            <a:avLst/>
            <a:gdLst/>
            <a:ahLst/>
            <a:cxnLst/>
            <a:rect l="l" t="t" r="r" b="b"/>
            <a:pathLst>
              <a:path w="347345" h="333375">
                <a:moveTo>
                  <a:pt x="173753" y="0"/>
                </a:moveTo>
                <a:lnTo>
                  <a:pt x="126703" y="5362"/>
                </a:lnTo>
                <a:lnTo>
                  <a:pt x="84956" y="20873"/>
                </a:lnTo>
                <a:lnTo>
                  <a:pt x="49963" y="45670"/>
                </a:lnTo>
                <a:lnTo>
                  <a:pt x="23172" y="78889"/>
                </a:lnTo>
                <a:lnTo>
                  <a:pt x="6034" y="119669"/>
                </a:lnTo>
                <a:lnTo>
                  <a:pt x="0" y="167146"/>
                </a:lnTo>
                <a:lnTo>
                  <a:pt x="6034" y="214525"/>
                </a:lnTo>
                <a:lnTo>
                  <a:pt x="23172" y="255058"/>
                </a:lnTo>
                <a:lnTo>
                  <a:pt x="49963" y="287958"/>
                </a:lnTo>
                <a:lnTo>
                  <a:pt x="84956" y="312435"/>
                </a:lnTo>
                <a:lnTo>
                  <a:pt x="126703" y="327700"/>
                </a:lnTo>
                <a:lnTo>
                  <a:pt x="173753" y="332963"/>
                </a:lnTo>
                <a:lnTo>
                  <a:pt x="220526" y="327700"/>
                </a:lnTo>
                <a:lnTo>
                  <a:pt x="262086" y="312435"/>
                </a:lnTo>
                <a:lnTo>
                  <a:pt x="296967" y="287958"/>
                </a:lnTo>
                <a:lnTo>
                  <a:pt x="317292" y="262944"/>
                </a:lnTo>
                <a:lnTo>
                  <a:pt x="173753" y="262944"/>
                </a:lnTo>
                <a:lnTo>
                  <a:pt x="136922" y="255378"/>
                </a:lnTo>
                <a:lnTo>
                  <a:pt x="110001" y="234618"/>
                </a:lnTo>
                <a:lnTo>
                  <a:pt x="93486" y="203574"/>
                </a:lnTo>
                <a:lnTo>
                  <a:pt x="87871" y="165157"/>
                </a:lnTo>
                <a:lnTo>
                  <a:pt x="93486" y="126854"/>
                </a:lnTo>
                <a:lnTo>
                  <a:pt x="110001" y="96044"/>
                </a:lnTo>
                <a:lnTo>
                  <a:pt x="136922" y="75513"/>
                </a:lnTo>
                <a:lnTo>
                  <a:pt x="173753" y="68050"/>
                </a:lnTo>
                <a:lnTo>
                  <a:pt x="314977" y="68050"/>
                </a:lnTo>
                <a:lnTo>
                  <a:pt x="296967" y="45670"/>
                </a:lnTo>
                <a:lnTo>
                  <a:pt x="262086" y="20873"/>
                </a:lnTo>
                <a:lnTo>
                  <a:pt x="220526" y="5362"/>
                </a:lnTo>
                <a:lnTo>
                  <a:pt x="173753" y="0"/>
                </a:lnTo>
                <a:close/>
              </a:path>
              <a:path w="347345" h="333375">
                <a:moveTo>
                  <a:pt x="314977" y="68050"/>
                </a:moveTo>
                <a:lnTo>
                  <a:pt x="173753" y="68050"/>
                </a:lnTo>
                <a:lnTo>
                  <a:pt x="210028" y="75513"/>
                </a:lnTo>
                <a:lnTo>
                  <a:pt x="237011" y="96044"/>
                </a:lnTo>
                <a:lnTo>
                  <a:pt x="253835" y="126854"/>
                </a:lnTo>
                <a:lnTo>
                  <a:pt x="259636" y="165157"/>
                </a:lnTo>
                <a:lnTo>
                  <a:pt x="253835" y="203574"/>
                </a:lnTo>
                <a:lnTo>
                  <a:pt x="237011" y="234618"/>
                </a:lnTo>
                <a:lnTo>
                  <a:pt x="210028" y="255378"/>
                </a:lnTo>
                <a:lnTo>
                  <a:pt x="173753" y="262944"/>
                </a:lnTo>
                <a:lnTo>
                  <a:pt x="317292" y="262944"/>
                </a:lnTo>
                <a:lnTo>
                  <a:pt x="323700" y="255058"/>
                </a:lnTo>
                <a:lnTo>
                  <a:pt x="340816" y="214525"/>
                </a:lnTo>
                <a:lnTo>
                  <a:pt x="346848" y="167146"/>
                </a:lnTo>
                <a:lnTo>
                  <a:pt x="340816" y="119669"/>
                </a:lnTo>
                <a:lnTo>
                  <a:pt x="323700" y="78889"/>
                </a:lnTo>
                <a:lnTo>
                  <a:pt x="314977" y="68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3587377" y="7046367"/>
            <a:ext cx="343535" cy="463550"/>
          </a:xfrm>
          <a:custGeom>
            <a:avLst/>
            <a:gdLst/>
            <a:ahLst/>
            <a:cxnLst/>
            <a:rect l="l" t="t" r="r" b="b"/>
            <a:pathLst>
              <a:path w="343534" h="463550">
                <a:moveTo>
                  <a:pt x="157230" y="130153"/>
                </a:moveTo>
                <a:lnTo>
                  <a:pt x="111866" y="136101"/>
                </a:lnTo>
                <a:lnTo>
                  <a:pt x="73308" y="152858"/>
                </a:lnTo>
                <a:lnTo>
                  <a:pt x="42200" y="178790"/>
                </a:lnTo>
                <a:lnTo>
                  <a:pt x="19184" y="212265"/>
                </a:lnTo>
                <a:lnTo>
                  <a:pt x="4903" y="251649"/>
                </a:lnTo>
                <a:lnTo>
                  <a:pt x="0" y="295310"/>
                </a:lnTo>
                <a:lnTo>
                  <a:pt x="4691" y="340774"/>
                </a:lnTo>
                <a:lnTo>
                  <a:pt x="18375" y="381099"/>
                </a:lnTo>
                <a:lnTo>
                  <a:pt x="40463" y="414890"/>
                </a:lnTo>
                <a:lnTo>
                  <a:pt x="70369" y="440753"/>
                </a:lnTo>
                <a:lnTo>
                  <a:pt x="107504" y="457293"/>
                </a:lnTo>
                <a:lnTo>
                  <a:pt x="151283" y="463116"/>
                </a:lnTo>
                <a:lnTo>
                  <a:pt x="183472" y="459896"/>
                </a:lnTo>
                <a:lnTo>
                  <a:pt x="213057" y="449740"/>
                </a:lnTo>
                <a:lnTo>
                  <a:pt x="239173" y="431903"/>
                </a:lnTo>
                <a:lnTo>
                  <a:pt x="260955" y="405642"/>
                </a:lnTo>
                <a:lnTo>
                  <a:pt x="343539" y="405642"/>
                </a:lnTo>
                <a:lnTo>
                  <a:pt x="343539" y="394406"/>
                </a:lnTo>
                <a:lnTo>
                  <a:pt x="175073" y="394406"/>
                </a:lnTo>
                <a:lnTo>
                  <a:pt x="138003" y="386727"/>
                </a:lnTo>
                <a:lnTo>
                  <a:pt x="109914" y="365669"/>
                </a:lnTo>
                <a:lnTo>
                  <a:pt x="92106" y="334206"/>
                </a:lnTo>
                <a:lnTo>
                  <a:pt x="85882" y="295310"/>
                </a:lnTo>
                <a:lnTo>
                  <a:pt x="91693" y="257047"/>
                </a:lnTo>
                <a:lnTo>
                  <a:pt x="108589" y="225037"/>
                </a:lnTo>
                <a:lnTo>
                  <a:pt x="135767" y="203060"/>
                </a:lnTo>
                <a:lnTo>
                  <a:pt x="172424" y="194894"/>
                </a:lnTo>
                <a:lnTo>
                  <a:pt x="343539" y="194894"/>
                </a:lnTo>
                <a:lnTo>
                  <a:pt x="343539" y="180361"/>
                </a:lnTo>
                <a:lnTo>
                  <a:pt x="258976" y="180361"/>
                </a:lnTo>
                <a:lnTo>
                  <a:pt x="239641" y="158022"/>
                </a:lnTo>
                <a:lnTo>
                  <a:pt x="215784" y="142373"/>
                </a:lnTo>
                <a:lnTo>
                  <a:pt x="188085" y="133166"/>
                </a:lnTo>
                <a:lnTo>
                  <a:pt x="157230" y="130153"/>
                </a:lnTo>
                <a:close/>
              </a:path>
              <a:path w="343534" h="463550">
                <a:moveTo>
                  <a:pt x="343539" y="405642"/>
                </a:moveTo>
                <a:lnTo>
                  <a:pt x="262934" y="405642"/>
                </a:lnTo>
                <a:lnTo>
                  <a:pt x="263594" y="455849"/>
                </a:lnTo>
                <a:lnTo>
                  <a:pt x="343539" y="455849"/>
                </a:lnTo>
                <a:lnTo>
                  <a:pt x="343539" y="405642"/>
                </a:lnTo>
                <a:close/>
              </a:path>
              <a:path w="343534" h="463550">
                <a:moveTo>
                  <a:pt x="343539" y="194894"/>
                </a:moveTo>
                <a:lnTo>
                  <a:pt x="172424" y="194894"/>
                </a:lnTo>
                <a:lnTo>
                  <a:pt x="209220" y="203060"/>
                </a:lnTo>
                <a:lnTo>
                  <a:pt x="237339" y="225037"/>
                </a:lnTo>
                <a:lnTo>
                  <a:pt x="255299" y="257047"/>
                </a:lnTo>
                <a:lnTo>
                  <a:pt x="261615" y="295310"/>
                </a:lnTo>
                <a:lnTo>
                  <a:pt x="255247" y="336158"/>
                </a:lnTo>
                <a:lnTo>
                  <a:pt x="237423" y="367405"/>
                </a:lnTo>
                <a:lnTo>
                  <a:pt x="210059" y="387377"/>
                </a:lnTo>
                <a:lnTo>
                  <a:pt x="175073" y="394406"/>
                </a:lnTo>
                <a:lnTo>
                  <a:pt x="343539" y="394406"/>
                </a:lnTo>
                <a:lnTo>
                  <a:pt x="343539" y="194894"/>
                </a:lnTo>
                <a:close/>
              </a:path>
              <a:path w="343534" h="463550">
                <a:moveTo>
                  <a:pt x="343539" y="0"/>
                </a:moveTo>
                <a:lnTo>
                  <a:pt x="259636" y="0"/>
                </a:lnTo>
                <a:lnTo>
                  <a:pt x="259745" y="158022"/>
                </a:lnTo>
                <a:lnTo>
                  <a:pt x="259914" y="168923"/>
                </a:lnTo>
                <a:lnTo>
                  <a:pt x="260295" y="180361"/>
                </a:lnTo>
                <a:lnTo>
                  <a:pt x="343539" y="180361"/>
                </a:lnTo>
                <a:lnTo>
                  <a:pt x="3435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4007591" y="7176523"/>
            <a:ext cx="323850" cy="333375"/>
          </a:xfrm>
          <a:custGeom>
            <a:avLst/>
            <a:gdLst/>
            <a:ahLst/>
            <a:cxnLst/>
            <a:rect l="l" t="t" r="r" b="b"/>
            <a:pathLst>
              <a:path w="323850" h="333375">
                <a:moveTo>
                  <a:pt x="165827" y="0"/>
                </a:moveTo>
                <a:lnTo>
                  <a:pt x="121884" y="5562"/>
                </a:lnTo>
                <a:lnTo>
                  <a:pt x="82310" y="21603"/>
                </a:lnTo>
                <a:lnTo>
                  <a:pt x="48721" y="47150"/>
                </a:lnTo>
                <a:lnTo>
                  <a:pt x="22729" y="81230"/>
                </a:lnTo>
                <a:lnTo>
                  <a:pt x="5951" y="122872"/>
                </a:lnTo>
                <a:lnTo>
                  <a:pt x="0" y="171104"/>
                </a:lnTo>
                <a:lnTo>
                  <a:pt x="5731" y="218880"/>
                </a:lnTo>
                <a:lnTo>
                  <a:pt x="22070" y="258874"/>
                </a:lnTo>
                <a:lnTo>
                  <a:pt x="47731" y="290683"/>
                </a:lnTo>
                <a:lnTo>
                  <a:pt x="81430" y="313903"/>
                </a:lnTo>
                <a:lnTo>
                  <a:pt x="121884" y="328131"/>
                </a:lnTo>
                <a:lnTo>
                  <a:pt x="167806" y="332963"/>
                </a:lnTo>
                <a:lnTo>
                  <a:pt x="220684" y="327512"/>
                </a:lnTo>
                <a:lnTo>
                  <a:pt x="262357" y="314134"/>
                </a:lnTo>
                <a:lnTo>
                  <a:pt x="292758" y="297288"/>
                </a:lnTo>
                <a:lnTo>
                  <a:pt x="311822" y="281436"/>
                </a:lnTo>
                <a:lnTo>
                  <a:pt x="302240" y="268211"/>
                </a:lnTo>
                <a:lnTo>
                  <a:pt x="182329" y="268211"/>
                </a:lnTo>
                <a:lnTo>
                  <a:pt x="148238" y="263598"/>
                </a:lnTo>
                <a:lnTo>
                  <a:pt x="119656" y="249633"/>
                </a:lnTo>
                <a:lnTo>
                  <a:pt x="98628" y="226131"/>
                </a:lnTo>
                <a:lnTo>
                  <a:pt x="87201" y="192905"/>
                </a:lnTo>
                <a:lnTo>
                  <a:pt x="322398" y="192905"/>
                </a:lnTo>
                <a:lnTo>
                  <a:pt x="322604" y="188517"/>
                </a:lnTo>
                <a:lnTo>
                  <a:pt x="323058" y="177626"/>
                </a:lnTo>
                <a:lnTo>
                  <a:pt x="323511" y="163639"/>
                </a:lnTo>
                <a:lnTo>
                  <a:pt x="323717" y="149964"/>
                </a:lnTo>
                <a:lnTo>
                  <a:pt x="322001" y="138069"/>
                </a:lnTo>
                <a:lnTo>
                  <a:pt x="85882" y="138069"/>
                </a:lnTo>
                <a:lnTo>
                  <a:pt x="92321" y="109299"/>
                </a:lnTo>
                <a:lnTo>
                  <a:pt x="107682" y="85302"/>
                </a:lnTo>
                <a:lnTo>
                  <a:pt x="131964" y="68861"/>
                </a:lnTo>
                <a:lnTo>
                  <a:pt x="165167" y="62762"/>
                </a:lnTo>
                <a:lnTo>
                  <a:pt x="297665" y="62762"/>
                </a:lnTo>
                <a:lnTo>
                  <a:pt x="296487" y="60360"/>
                </a:lnTo>
                <a:lnTo>
                  <a:pt x="263925" y="28243"/>
                </a:lnTo>
                <a:lnTo>
                  <a:pt x="220043" y="7414"/>
                </a:lnTo>
                <a:lnTo>
                  <a:pt x="165827" y="0"/>
                </a:lnTo>
                <a:close/>
              </a:path>
              <a:path w="323850" h="333375">
                <a:moveTo>
                  <a:pt x="278787" y="235846"/>
                </a:moveTo>
                <a:lnTo>
                  <a:pt x="263344" y="246478"/>
                </a:lnTo>
                <a:lnTo>
                  <a:pt x="240963" y="256984"/>
                </a:lnTo>
                <a:lnTo>
                  <a:pt x="213380" y="265012"/>
                </a:lnTo>
                <a:lnTo>
                  <a:pt x="182329" y="268211"/>
                </a:lnTo>
                <a:lnTo>
                  <a:pt x="302240" y="268211"/>
                </a:lnTo>
                <a:lnTo>
                  <a:pt x="278787" y="235846"/>
                </a:lnTo>
                <a:close/>
              </a:path>
              <a:path w="323850" h="333375">
                <a:moveTo>
                  <a:pt x="297665" y="62762"/>
                </a:moveTo>
                <a:lnTo>
                  <a:pt x="165167" y="62762"/>
                </a:lnTo>
                <a:lnTo>
                  <a:pt x="201620" y="69605"/>
                </a:lnTo>
                <a:lnTo>
                  <a:pt x="223957" y="87285"/>
                </a:lnTo>
                <a:lnTo>
                  <a:pt x="235397" y="111530"/>
                </a:lnTo>
                <a:lnTo>
                  <a:pt x="239155" y="138069"/>
                </a:lnTo>
                <a:lnTo>
                  <a:pt x="322001" y="138069"/>
                </a:lnTo>
                <a:lnTo>
                  <a:pt x="316746" y="101642"/>
                </a:lnTo>
                <a:lnTo>
                  <a:pt x="297665" y="627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4588595" y="7046360"/>
            <a:ext cx="521970" cy="457834"/>
          </a:xfrm>
          <a:custGeom>
            <a:avLst/>
            <a:gdLst/>
            <a:ahLst/>
            <a:cxnLst/>
            <a:rect l="l" t="t" r="r" b="b"/>
            <a:pathLst>
              <a:path w="521970" h="457834">
                <a:moveTo>
                  <a:pt x="482938" y="0"/>
                </a:moveTo>
                <a:lnTo>
                  <a:pt x="373936" y="0"/>
                </a:lnTo>
                <a:lnTo>
                  <a:pt x="262285" y="327037"/>
                </a:lnTo>
                <a:lnTo>
                  <a:pt x="260965" y="327037"/>
                </a:lnTo>
                <a:lnTo>
                  <a:pt x="150623" y="0"/>
                </a:lnTo>
                <a:lnTo>
                  <a:pt x="37663" y="0"/>
                </a:lnTo>
                <a:lnTo>
                  <a:pt x="0" y="455860"/>
                </a:lnTo>
                <a:lnTo>
                  <a:pt x="82583" y="455860"/>
                </a:lnTo>
                <a:lnTo>
                  <a:pt x="107022" y="111661"/>
                </a:lnTo>
                <a:lnTo>
                  <a:pt x="109001" y="111661"/>
                </a:lnTo>
                <a:lnTo>
                  <a:pt x="227930" y="457839"/>
                </a:lnTo>
                <a:lnTo>
                  <a:pt x="288043" y="457839"/>
                </a:lnTo>
                <a:lnTo>
                  <a:pt x="409610" y="111661"/>
                </a:lnTo>
                <a:lnTo>
                  <a:pt x="410929" y="111661"/>
                </a:lnTo>
                <a:lnTo>
                  <a:pt x="437358" y="455860"/>
                </a:lnTo>
                <a:lnTo>
                  <a:pt x="521921" y="455860"/>
                </a:lnTo>
                <a:lnTo>
                  <a:pt x="4829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5187204" y="7037780"/>
            <a:ext cx="102235" cy="464820"/>
          </a:xfrm>
          <a:custGeom>
            <a:avLst/>
            <a:gdLst/>
            <a:ahLst/>
            <a:cxnLst/>
            <a:rect l="l" t="t" r="r" b="b"/>
            <a:pathLst>
              <a:path w="102234" h="464820">
                <a:moveTo>
                  <a:pt x="93148" y="144676"/>
                </a:moveTo>
                <a:lnTo>
                  <a:pt x="8586" y="144676"/>
                </a:lnTo>
                <a:lnTo>
                  <a:pt x="8586" y="464436"/>
                </a:lnTo>
                <a:lnTo>
                  <a:pt x="93148" y="464436"/>
                </a:lnTo>
                <a:lnTo>
                  <a:pt x="93148" y="144676"/>
                </a:lnTo>
                <a:close/>
              </a:path>
              <a:path w="102234" h="464820">
                <a:moveTo>
                  <a:pt x="50867" y="0"/>
                </a:moveTo>
                <a:lnTo>
                  <a:pt x="30378" y="3520"/>
                </a:lnTo>
                <a:lnTo>
                  <a:pt x="14286" y="13296"/>
                </a:lnTo>
                <a:lnTo>
                  <a:pt x="3767" y="28152"/>
                </a:lnTo>
                <a:lnTo>
                  <a:pt x="0" y="46909"/>
                </a:lnTo>
                <a:lnTo>
                  <a:pt x="3767" y="65943"/>
                </a:lnTo>
                <a:lnTo>
                  <a:pt x="14286" y="80764"/>
                </a:lnTo>
                <a:lnTo>
                  <a:pt x="30378" y="90382"/>
                </a:lnTo>
                <a:lnTo>
                  <a:pt x="50867" y="93808"/>
                </a:lnTo>
                <a:lnTo>
                  <a:pt x="71356" y="90382"/>
                </a:lnTo>
                <a:lnTo>
                  <a:pt x="87448" y="80764"/>
                </a:lnTo>
                <a:lnTo>
                  <a:pt x="97967" y="65943"/>
                </a:lnTo>
                <a:lnTo>
                  <a:pt x="101735" y="46909"/>
                </a:lnTo>
                <a:lnTo>
                  <a:pt x="97967" y="28152"/>
                </a:lnTo>
                <a:lnTo>
                  <a:pt x="87448" y="13296"/>
                </a:lnTo>
                <a:lnTo>
                  <a:pt x="71356" y="3520"/>
                </a:lnTo>
                <a:lnTo>
                  <a:pt x="508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5355027" y="7176520"/>
            <a:ext cx="292735" cy="333375"/>
          </a:xfrm>
          <a:custGeom>
            <a:avLst/>
            <a:gdLst/>
            <a:ahLst/>
            <a:cxnLst/>
            <a:rect l="l" t="t" r="r" b="b"/>
            <a:pathLst>
              <a:path w="292734" h="333375">
                <a:moveTo>
                  <a:pt x="169125" y="0"/>
                </a:moveTo>
                <a:lnTo>
                  <a:pt x="126777" y="5184"/>
                </a:lnTo>
                <a:lnTo>
                  <a:pt x="87108" y="20333"/>
                </a:lnTo>
                <a:lnTo>
                  <a:pt x="52357" y="44841"/>
                </a:lnTo>
                <a:lnTo>
                  <a:pt x="24762" y="78103"/>
                </a:lnTo>
                <a:lnTo>
                  <a:pt x="6563" y="119513"/>
                </a:lnTo>
                <a:lnTo>
                  <a:pt x="0" y="168466"/>
                </a:lnTo>
                <a:lnTo>
                  <a:pt x="6374" y="216895"/>
                </a:lnTo>
                <a:lnTo>
                  <a:pt x="24127" y="257506"/>
                </a:lnTo>
                <a:lnTo>
                  <a:pt x="51202" y="289858"/>
                </a:lnTo>
                <a:lnTo>
                  <a:pt x="85544" y="313512"/>
                </a:lnTo>
                <a:lnTo>
                  <a:pt x="125097" y="328027"/>
                </a:lnTo>
                <a:lnTo>
                  <a:pt x="167806" y="332963"/>
                </a:lnTo>
                <a:lnTo>
                  <a:pt x="222340" y="327090"/>
                </a:lnTo>
                <a:lnTo>
                  <a:pt x="259719" y="313723"/>
                </a:lnTo>
                <a:lnTo>
                  <a:pt x="282358" y="299241"/>
                </a:lnTo>
                <a:lnTo>
                  <a:pt x="292671" y="290022"/>
                </a:lnTo>
                <a:lnTo>
                  <a:pt x="268881" y="227919"/>
                </a:lnTo>
                <a:lnTo>
                  <a:pt x="263277" y="233184"/>
                </a:lnTo>
                <a:lnTo>
                  <a:pt x="246834" y="244767"/>
                </a:lnTo>
                <a:lnTo>
                  <a:pt x="220109" y="256350"/>
                </a:lnTo>
                <a:lnTo>
                  <a:pt x="183659" y="261615"/>
                </a:lnTo>
                <a:lnTo>
                  <a:pt x="145666" y="254709"/>
                </a:lnTo>
                <a:lnTo>
                  <a:pt x="115535" y="235108"/>
                </a:lnTo>
                <a:lnTo>
                  <a:pt x="95685" y="204480"/>
                </a:lnTo>
                <a:lnTo>
                  <a:pt x="88531" y="164497"/>
                </a:lnTo>
                <a:lnTo>
                  <a:pt x="95612" y="125036"/>
                </a:lnTo>
                <a:lnTo>
                  <a:pt x="114957" y="95545"/>
                </a:lnTo>
                <a:lnTo>
                  <a:pt x="143713" y="77078"/>
                </a:lnTo>
                <a:lnTo>
                  <a:pt x="179031" y="70688"/>
                </a:lnTo>
                <a:lnTo>
                  <a:pt x="212275" y="74652"/>
                </a:lnTo>
                <a:lnTo>
                  <a:pt x="237836" y="84065"/>
                </a:lnTo>
                <a:lnTo>
                  <a:pt x="255963" y="95214"/>
                </a:lnTo>
                <a:lnTo>
                  <a:pt x="266902" y="104384"/>
                </a:lnTo>
                <a:lnTo>
                  <a:pt x="290033" y="40962"/>
                </a:lnTo>
                <a:lnTo>
                  <a:pt x="278849" y="30935"/>
                </a:lnTo>
                <a:lnTo>
                  <a:pt x="256582" y="17257"/>
                </a:lnTo>
                <a:lnTo>
                  <a:pt x="220813" y="5191"/>
                </a:lnTo>
                <a:lnTo>
                  <a:pt x="1691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5713130" y="7046368"/>
            <a:ext cx="296545" cy="455930"/>
          </a:xfrm>
          <a:custGeom>
            <a:avLst/>
            <a:gdLst/>
            <a:ahLst/>
            <a:cxnLst/>
            <a:rect l="l" t="t" r="r" b="b"/>
            <a:pathLst>
              <a:path w="296545" h="455929">
                <a:moveTo>
                  <a:pt x="83903" y="0"/>
                </a:moveTo>
                <a:lnTo>
                  <a:pt x="0" y="0"/>
                </a:lnTo>
                <a:lnTo>
                  <a:pt x="0" y="455849"/>
                </a:lnTo>
                <a:lnTo>
                  <a:pt x="83903" y="455849"/>
                </a:lnTo>
                <a:lnTo>
                  <a:pt x="83903" y="296629"/>
                </a:lnTo>
                <a:lnTo>
                  <a:pt x="87505" y="258883"/>
                </a:lnTo>
                <a:lnTo>
                  <a:pt x="99343" y="228011"/>
                </a:lnTo>
                <a:lnTo>
                  <a:pt x="120969" y="207171"/>
                </a:lnTo>
                <a:lnTo>
                  <a:pt x="153932" y="199522"/>
                </a:lnTo>
                <a:lnTo>
                  <a:pt x="183537" y="206149"/>
                </a:lnTo>
                <a:lnTo>
                  <a:pt x="201003" y="224295"/>
                </a:lnTo>
                <a:lnTo>
                  <a:pt x="209301" y="251360"/>
                </a:lnTo>
                <a:lnTo>
                  <a:pt x="211407" y="284745"/>
                </a:lnTo>
                <a:lnTo>
                  <a:pt x="211407" y="455849"/>
                </a:lnTo>
                <a:lnTo>
                  <a:pt x="295970" y="455849"/>
                </a:lnTo>
                <a:lnTo>
                  <a:pt x="295970" y="266243"/>
                </a:lnTo>
                <a:lnTo>
                  <a:pt x="292830" y="222661"/>
                </a:lnTo>
                <a:lnTo>
                  <a:pt x="281954" y="185232"/>
                </a:lnTo>
                <a:lnTo>
                  <a:pt x="261153" y="155985"/>
                </a:lnTo>
                <a:lnTo>
                  <a:pt x="228237" y="136949"/>
                </a:lnTo>
                <a:lnTo>
                  <a:pt x="181020" y="130153"/>
                </a:lnTo>
                <a:lnTo>
                  <a:pt x="148956" y="133879"/>
                </a:lnTo>
                <a:lnTo>
                  <a:pt x="122221" y="144604"/>
                </a:lnTo>
                <a:lnTo>
                  <a:pt x="100936" y="161644"/>
                </a:lnTo>
                <a:lnTo>
                  <a:pt x="85222" y="184318"/>
                </a:lnTo>
                <a:lnTo>
                  <a:pt x="83903" y="184318"/>
                </a:lnTo>
                <a:lnTo>
                  <a:pt x="839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6081800" y="7176516"/>
            <a:ext cx="347345" cy="333375"/>
          </a:xfrm>
          <a:custGeom>
            <a:avLst/>
            <a:gdLst/>
            <a:ahLst/>
            <a:cxnLst/>
            <a:rect l="l" t="t" r="r" b="b"/>
            <a:pathLst>
              <a:path w="347345" h="333375">
                <a:moveTo>
                  <a:pt x="173753" y="0"/>
                </a:moveTo>
                <a:lnTo>
                  <a:pt x="126703" y="5362"/>
                </a:lnTo>
                <a:lnTo>
                  <a:pt x="84956" y="20873"/>
                </a:lnTo>
                <a:lnTo>
                  <a:pt x="49963" y="45670"/>
                </a:lnTo>
                <a:lnTo>
                  <a:pt x="23172" y="78889"/>
                </a:lnTo>
                <a:lnTo>
                  <a:pt x="6034" y="119669"/>
                </a:lnTo>
                <a:lnTo>
                  <a:pt x="0" y="167146"/>
                </a:lnTo>
                <a:lnTo>
                  <a:pt x="6034" y="214525"/>
                </a:lnTo>
                <a:lnTo>
                  <a:pt x="23172" y="255058"/>
                </a:lnTo>
                <a:lnTo>
                  <a:pt x="49963" y="287958"/>
                </a:lnTo>
                <a:lnTo>
                  <a:pt x="84956" y="312435"/>
                </a:lnTo>
                <a:lnTo>
                  <a:pt x="126703" y="327700"/>
                </a:lnTo>
                <a:lnTo>
                  <a:pt x="173753" y="332963"/>
                </a:lnTo>
                <a:lnTo>
                  <a:pt x="220526" y="327700"/>
                </a:lnTo>
                <a:lnTo>
                  <a:pt x="262086" y="312435"/>
                </a:lnTo>
                <a:lnTo>
                  <a:pt x="296967" y="287958"/>
                </a:lnTo>
                <a:lnTo>
                  <a:pt x="317292" y="262944"/>
                </a:lnTo>
                <a:lnTo>
                  <a:pt x="173753" y="262944"/>
                </a:lnTo>
                <a:lnTo>
                  <a:pt x="136922" y="255378"/>
                </a:lnTo>
                <a:lnTo>
                  <a:pt x="110001" y="234618"/>
                </a:lnTo>
                <a:lnTo>
                  <a:pt x="93486" y="203574"/>
                </a:lnTo>
                <a:lnTo>
                  <a:pt x="87871" y="165157"/>
                </a:lnTo>
                <a:lnTo>
                  <a:pt x="93486" y="126854"/>
                </a:lnTo>
                <a:lnTo>
                  <a:pt x="110001" y="96044"/>
                </a:lnTo>
                <a:lnTo>
                  <a:pt x="136922" y="75513"/>
                </a:lnTo>
                <a:lnTo>
                  <a:pt x="173753" y="68050"/>
                </a:lnTo>
                <a:lnTo>
                  <a:pt x="314977" y="68050"/>
                </a:lnTo>
                <a:lnTo>
                  <a:pt x="296967" y="45670"/>
                </a:lnTo>
                <a:lnTo>
                  <a:pt x="262086" y="20873"/>
                </a:lnTo>
                <a:lnTo>
                  <a:pt x="220526" y="5362"/>
                </a:lnTo>
                <a:lnTo>
                  <a:pt x="173753" y="0"/>
                </a:lnTo>
                <a:close/>
              </a:path>
              <a:path w="347345" h="333375">
                <a:moveTo>
                  <a:pt x="314977" y="68050"/>
                </a:moveTo>
                <a:lnTo>
                  <a:pt x="173753" y="68050"/>
                </a:lnTo>
                <a:lnTo>
                  <a:pt x="210028" y="75513"/>
                </a:lnTo>
                <a:lnTo>
                  <a:pt x="237011" y="96044"/>
                </a:lnTo>
                <a:lnTo>
                  <a:pt x="253835" y="126854"/>
                </a:lnTo>
                <a:lnTo>
                  <a:pt x="259636" y="165157"/>
                </a:lnTo>
                <a:lnTo>
                  <a:pt x="253835" y="203574"/>
                </a:lnTo>
                <a:lnTo>
                  <a:pt x="237011" y="234618"/>
                </a:lnTo>
                <a:lnTo>
                  <a:pt x="210028" y="255378"/>
                </a:lnTo>
                <a:lnTo>
                  <a:pt x="173753" y="262944"/>
                </a:lnTo>
                <a:lnTo>
                  <a:pt x="317292" y="262944"/>
                </a:lnTo>
                <a:lnTo>
                  <a:pt x="323700" y="255058"/>
                </a:lnTo>
                <a:lnTo>
                  <a:pt x="340816" y="214525"/>
                </a:lnTo>
                <a:lnTo>
                  <a:pt x="346848" y="167146"/>
                </a:lnTo>
                <a:lnTo>
                  <a:pt x="340816" y="119669"/>
                </a:lnTo>
                <a:lnTo>
                  <a:pt x="323700" y="78889"/>
                </a:lnTo>
                <a:lnTo>
                  <a:pt x="314977" y="68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6478893" y="7176523"/>
            <a:ext cx="292735" cy="333375"/>
          </a:xfrm>
          <a:custGeom>
            <a:avLst/>
            <a:gdLst/>
            <a:ahLst/>
            <a:cxnLst/>
            <a:rect l="l" t="t" r="r" b="b"/>
            <a:pathLst>
              <a:path w="292734" h="333375">
                <a:moveTo>
                  <a:pt x="275828" y="61443"/>
                </a:moveTo>
                <a:lnTo>
                  <a:pt x="136749" y="61443"/>
                </a:lnTo>
                <a:lnTo>
                  <a:pt x="166571" y="65075"/>
                </a:lnTo>
                <a:lnTo>
                  <a:pt x="189026" y="76139"/>
                </a:lnTo>
                <a:lnTo>
                  <a:pt x="203183" y="94882"/>
                </a:lnTo>
                <a:lnTo>
                  <a:pt x="208108" y="121556"/>
                </a:lnTo>
                <a:lnTo>
                  <a:pt x="208108" y="130142"/>
                </a:lnTo>
                <a:lnTo>
                  <a:pt x="131461" y="135430"/>
                </a:lnTo>
                <a:lnTo>
                  <a:pt x="83051" y="143169"/>
                </a:lnTo>
                <a:lnTo>
                  <a:pt x="40958" y="160696"/>
                </a:lnTo>
                <a:lnTo>
                  <a:pt x="11251" y="189870"/>
                </a:lnTo>
                <a:lnTo>
                  <a:pt x="0" y="232547"/>
                </a:lnTo>
                <a:lnTo>
                  <a:pt x="8815" y="276385"/>
                </a:lnTo>
                <a:lnTo>
                  <a:pt x="32866" y="307775"/>
                </a:lnTo>
                <a:lnTo>
                  <a:pt x="68562" y="326656"/>
                </a:lnTo>
                <a:lnTo>
                  <a:pt x="112310" y="332963"/>
                </a:lnTo>
                <a:lnTo>
                  <a:pt x="145793" y="329299"/>
                </a:lnTo>
                <a:lnTo>
                  <a:pt x="174078" y="319503"/>
                </a:lnTo>
                <a:lnTo>
                  <a:pt x="195923" y="305372"/>
                </a:lnTo>
                <a:lnTo>
                  <a:pt x="210087" y="288703"/>
                </a:lnTo>
                <a:lnTo>
                  <a:pt x="292671" y="288703"/>
                </a:lnTo>
                <a:lnTo>
                  <a:pt x="292671" y="275488"/>
                </a:lnTo>
                <a:lnTo>
                  <a:pt x="140048" y="275488"/>
                </a:lnTo>
                <a:lnTo>
                  <a:pt x="116611" y="272174"/>
                </a:lnTo>
                <a:lnTo>
                  <a:pt x="99178" y="262851"/>
                </a:lnTo>
                <a:lnTo>
                  <a:pt x="88309" y="248450"/>
                </a:lnTo>
                <a:lnTo>
                  <a:pt x="84562" y="229898"/>
                </a:lnTo>
                <a:lnTo>
                  <a:pt x="88671" y="211823"/>
                </a:lnTo>
                <a:lnTo>
                  <a:pt x="101078" y="198270"/>
                </a:lnTo>
                <a:lnTo>
                  <a:pt x="121907" y="189301"/>
                </a:lnTo>
                <a:lnTo>
                  <a:pt x="151283" y="184978"/>
                </a:lnTo>
                <a:lnTo>
                  <a:pt x="208768" y="181669"/>
                </a:lnTo>
                <a:lnTo>
                  <a:pt x="292671" y="181669"/>
                </a:lnTo>
                <a:lnTo>
                  <a:pt x="292671" y="142697"/>
                </a:lnTo>
                <a:lnTo>
                  <a:pt x="290451" y="106483"/>
                </a:lnTo>
                <a:lnTo>
                  <a:pt x="283834" y="77951"/>
                </a:lnTo>
                <a:lnTo>
                  <a:pt x="275828" y="61443"/>
                </a:lnTo>
                <a:close/>
              </a:path>
              <a:path w="292734" h="333375">
                <a:moveTo>
                  <a:pt x="292671" y="288703"/>
                </a:moveTo>
                <a:lnTo>
                  <a:pt x="210087" y="288703"/>
                </a:lnTo>
                <a:lnTo>
                  <a:pt x="211407" y="325696"/>
                </a:lnTo>
                <a:lnTo>
                  <a:pt x="292671" y="325696"/>
                </a:lnTo>
                <a:lnTo>
                  <a:pt x="292671" y="288703"/>
                </a:lnTo>
                <a:close/>
              </a:path>
              <a:path w="292734" h="333375">
                <a:moveTo>
                  <a:pt x="292671" y="181669"/>
                </a:moveTo>
                <a:lnTo>
                  <a:pt x="208768" y="181669"/>
                </a:lnTo>
                <a:lnTo>
                  <a:pt x="208768" y="240474"/>
                </a:lnTo>
                <a:lnTo>
                  <a:pt x="197936" y="252633"/>
                </a:lnTo>
                <a:lnTo>
                  <a:pt x="182583" y="263926"/>
                </a:lnTo>
                <a:lnTo>
                  <a:pt x="163142" y="272247"/>
                </a:lnTo>
                <a:lnTo>
                  <a:pt x="140048" y="275488"/>
                </a:lnTo>
                <a:lnTo>
                  <a:pt x="292671" y="275488"/>
                </a:lnTo>
                <a:lnTo>
                  <a:pt x="292671" y="181669"/>
                </a:lnTo>
                <a:close/>
              </a:path>
              <a:path w="292734" h="333375">
                <a:moveTo>
                  <a:pt x="144686" y="0"/>
                </a:moveTo>
                <a:lnTo>
                  <a:pt x="105200" y="3220"/>
                </a:lnTo>
                <a:lnTo>
                  <a:pt x="70607" y="11396"/>
                </a:lnTo>
                <a:lnTo>
                  <a:pt x="41837" y="22294"/>
                </a:lnTo>
                <a:lnTo>
                  <a:pt x="19821" y="33684"/>
                </a:lnTo>
                <a:lnTo>
                  <a:pt x="45579" y="87861"/>
                </a:lnTo>
                <a:lnTo>
                  <a:pt x="59732" y="79271"/>
                </a:lnTo>
                <a:lnTo>
                  <a:pt x="80511" y="70686"/>
                </a:lnTo>
                <a:lnTo>
                  <a:pt x="106617" y="64083"/>
                </a:lnTo>
                <a:lnTo>
                  <a:pt x="136749" y="61443"/>
                </a:lnTo>
                <a:lnTo>
                  <a:pt x="275828" y="61443"/>
                </a:lnTo>
                <a:lnTo>
                  <a:pt x="272881" y="55366"/>
                </a:lnTo>
                <a:lnTo>
                  <a:pt x="257657" y="36993"/>
                </a:lnTo>
                <a:lnTo>
                  <a:pt x="237957" y="21733"/>
                </a:lnTo>
                <a:lnTo>
                  <a:pt x="213552" y="10070"/>
                </a:lnTo>
                <a:lnTo>
                  <a:pt x="182957" y="2620"/>
                </a:lnTo>
                <a:lnTo>
                  <a:pt x="1446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6838318" y="7176520"/>
            <a:ext cx="292735" cy="333375"/>
          </a:xfrm>
          <a:custGeom>
            <a:avLst/>
            <a:gdLst/>
            <a:ahLst/>
            <a:cxnLst/>
            <a:rect l="l" t="t" r="r" b="b"/>
            <a:pathLst>
              <a:path w="292734" h="333375">
                <a:moveTo>
                  <a:pt x="169136" y="0"/>
                </a:moveTo>
                <a:lnTo>
                  <a:pt x="126783" y="5184"/>
                </a:lnTo>
                <a:lnTo>
                  <a:pt x="87111" y="20333"/>
                </a:lnTo>
                <a:lnTo>
                  <a:pt x="52358" y="44841"/>
                </a:lnTo>
                <a:lnTo>
                  <a:pt x="24762" y="78103"/>
                </a:lnTo>
                <a:lnTo>
                  <a:pt x="6563" y="119513"/>
                </a:lnTo>
                <a:lnTo>
                  <a:pt x="0" y="168466"/>
                </a:lnTo>
                <a:lnTo>
                  <a:pt x="6374" y="216895"/>
                </a:lnTo>
                <a:lnTo>
                  <a:pt x="24127" y="257506"/>
                </a:lnTo>
                <a:lnTo>
                  <a:pt x="51202" y="289858"/>
                </a:lnTo>
                <a:lnTo>
                  <a:pt x="85544" y="313512"/>
                </a:lnTo>
                <a:lnTo>
                  <a:pt x="125097" y="328027"/>
                </a:lnTo>
                <a:lnTo>
                  <a:pt x="167806" y="332963"/>
                </a:lnTo>
                <a:lnTo>
                  <a:pt x="222340" y="327090"/>
                </a:lnTo>
                <a:lnTo>
                  <a:pt x="259719" y="313723"/>
                </a:lnTo>
                <a:lnTo>
                  <a:pt x="282358" y="299241"/>
                </a:lnTo>
                <a:lnTo>
                  <a:pt x="292671" y="290022"/>
                </a:lnTo>
                <a:lnTo>
                  <a:pt x="268892" y="227919"/>
                </a:lnTo>
                <a:lnTo>
                  <a:pt x="263285" y="233184"/>
                </a:lnTo>
                <a:lnTo>
                  <a:pt x="246839" y="244767"/>
                </a:lnTo>
                <a:lnTo>
                  <a:pt x="220110" y="256350"/>
                </a:lnTo>
                <a:lnTo>
                  <a:pt x="183659" y="261615"/>
                </a:lnTo>
                <a:lnTo>
                  <a:pt x="145666" y="254709"/>
                </a:lnTo>
                <a:lnTo>
                  <a:pt x="115535" y="235108"/>
                </a:lnTo>
                <a:lnTo>
                  <a:pt x="95685" y="204480"/>
                </a:lnTo>
                <a:lnTo>
                  <a:pt x="88531" y="164497"/>
                </a:lnTo>
                <a:lnTo>
                  <a:pt x="95613" y="125036"/>
                </a:lnTo>
                <a:lnTo>
                  <a:pt x="114958" y="95545"/>
                </a:lnTo>
                <a:lnTo>
                  <a:pt x="143717" y="77078"/>
                </a:lnTo>
                <a:lnTo>
                  <a:pt x="179041" y="70688"/>
                </a:lnTo>
                <a:lnTo>
                  <a:pt x="212280" y="74652"/>
                </a:lnTo>
                <a:lnTo>
                  <a:pt x="237838" y="84065"/>
                </a:lnTo>
                <a:lnTo>
                  <a:pt x="255963" y="95214"/>
                </a:lnTo>
                <a:lnTo>
                  <a:pt x="266902" y="104384"/>
                </a:lnTo>
                <a:lnTo>
                  <a:pt x="290022" y="40962"/>
                </a:lnTo>
                <a:lnTo>
                  <a:pt x="278845" y="30935"/>
                </a:lnTo>
                <a:lnTo>
                  <a:pt x="256582" y="17257"/>
                </a:lnTo>
                <a:lnTo>
                  <a:pt x="220818" y="5191"/>
                </a:lnTo>
                <a:lnTo>
                  <a:pt x="1691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7181880" y="7046365"/>
            <a:ext cx="292735" cy="463550"/>
          </a:xfrm>
          <a:custGeom>
            <a:avLst/>
            <a:gdLst/>
            <a:ahLst/>
            <a:cxnLst/>
            <a:rect l="l" t="t" r="r" b="b"/>
            <a:pathLst>
              <a:path w="292734" h="463550">
                <a:moveTo>
                  <a:pt x="236516" y="0"/>
                </a:moveTo>
                <a:lnTo>
                  <a:pt x="159879" y="0"/>
                </a:lnTo>
                <a:lnTo>
                  <a:pt x="104384" y="95798"/>
                </a:lnTo>
                <a:lnTo>
                  <a:pt x="165827" y="95798"/>
                </a:lnTo>
                <a:lnTo>
                  <a:pt x="236516" y="0"/>
                </a:lnTo>
                <a:close/>
              </a:path>
              <a:path w="292734" h="463550">
                <a:moveTo>
                  <a:pt x="275827" y="191596"/>
                </a:moveTo>
                <a:lnTo>
                  <a:pt x="136760" y="191596"/>
                </a:lnTo>
                <a:lnTo>
                  <a:pt x="166580" y="195228"/>
                </a:lnTo>
                <a:lnTo>
                  <a:pt x="189032" y="206292"/>
                </a:lnTo>
                <a:lnTo>
                  <a:pt x="203184" y="225036"/>
                </a:lnTo>
                <a:lnTo>
                  <a:pt x="208108" y="251709"/>
                </a:lnTo>
                <a:lnTo>
                  <a:pt x="208108" y="260306"/>
                </a:lnTo>
                <a:lnTo>
                  <a:pt x="131472" y="265583"/>
                </a:lnTo>
                <a:lnTo>
                  <a:pt x="83060" y="273326"/>
                </a:lnTo>
                <a:lnTo>
                  <a:pt x="40963" y="290853"/>
                </a:lnTo>
                <a:lnTo>
                  <a:pt x="11252" y="320025"/>
                </a:lnTo>
                <a:lnTo>
                  <a:pt x="0" y="362700"/>
                </a:lnTo>
                <a:lnTo>
                  <a:pt x="8815" y="406543"/>
                </a:lnTo>
                <a:lnTo>
                  <a:pt x="32866" y="437933"/>
                </a:lnTo>
                <a:lnTo>
                  <a:pt x="68562" y="456810"/>
                </a:lnTo>
                <a:lnTo>
                  <a:pt x="112310" y="463116"/>
                </a:lnTo>
                <a:lnTo>
                  <a:pt x="145798" y="459452"/>
                </a:lnTo>
                <a:lnTo>
                  <a:pt x="174082" y="449656"/>
                </a:lnTo>
                <a:lnTo>
                  <a:pt x="195924" y="435525"/>
                </a:lnTo>
                <a:lnTo>
                  <a:pt x="210087" y="418856"/>
                </a:lnTo>
                <a:lnTo>
                  <a:pt x="292671" y="418856"/>
                </a:lnTo>
                <a:lnTo>
                  <a:pt x="292671" y="405652"/>
                </a:lnTo>
                <a:lnTo>
                  <a:pt x="140058" y="405652"/>
                </a:lnTo>
                <a:lnTo>
                  <a:pt x="116617" y="402338"/>
                </a:lnTo>
                <a:lnTo>
                  <a:pt x="99185" y="393014"/>
                </a:lnTo>
                <a:lnTo>
                  <a:pt x="88318" y="378609"/>
                </a:lnTo>
                <a:lnTo>
                  <a:pt x="84573" y="360051"/>
                </a:lnTo>
                <a:lnTo>
                  <a:pt x="88681" y="341980"/>
                </a:lnTo>
                <a:lnTo>
                  <a:pt x="101088" y="328427"/>
                </a:lnTo>
                <a:lnTo>
                  <a:pt x="121918" y="319455"/>
                </a:lnTo>
                <a:lnTo>
                  <a:pt x="151293" y="315131"/>
                </a:lnTo>
                <a:lnTo>
                  <a:pt x="208768" y="311833"/>
                </a:lnTo>
                <a:lnTo>
                  <a:pt x="292671" y="311833"/>
                </a:lnTo>
                <a:lnTo>
                  <a:pt x="292671" y="272850"/>
                </a:lnTo>
                <a:lnTo>
                  <a:pt x="290451" y="236641"/>
                </a:lnTo>
                <a:lnTo>
                  <a:pt x="283834" y="208108"/>
                </a:lnTo>
                <a:lnTo>
                  <a:pt x="275827" y="191596"/>
                </a:lnTo>
                <a:close/>
              </a:path>
              <a:path w="292734" h="463550">
                <a:moveTo>
                  <a:pt x="292671" y="418856"/>
                </a:moveTo>
                <a:lnTo>
                  <a:pt x="210087" y="418856"/>
                </a:lnTo>
                <a:lnTo>
                  <a:pt x="211417" y="455849"/>
                </a:lnTo>
                <a:lnTo>
                  <a:pt x="292671" y="455849"/>
                </a:lnTo>
                <a:lnTo>
                  <a:pt x="292671" y="418856"/>
                </a:lnTo>
                <a:close/>
              </a:path>
              <a:path w="292734" h="463550">
                <a:moveTo>
                  <a:pt x="292671" y="311833"/>
                </a:moveTo>
                <a:lnTo>
                  <a:pt x="208768" y="311833"/>
                </a:lnTo>
                <a:lnTo>
                  <a:pt x="208768" y="370627"/>
                </a:lnTo>
                <a:lnTo>
                  <a:pt x="197938" y="382792"/>
                </a:lnTo>
                <a:lnTo>
                  <a:pt x="182588" y="394088"/>
                </a:lnTo>
                <a:lnTo>
                  <a:pt x="163151" y="402410"/>
                </a:lnTo>
                <a:lnTo>
                  <a:pt x="140058" y="405652"/>
                </a:lnTo>
                <a:lnTo>
                  <a:pt x="292671" y="405652"/>
                </a:lnTo>
                <a:lnTo>
                  <a:pt x="292671" y="311833"/>
                </a:lnTo>
                <a:close/>
              </a:path>
              <a:path w="292734" h="463550">
                <a:moveTo>
                  <a:pt x="144686" y="130153"/>
                </a:moveTo>
                <a:lnTo>
                  <a:pt x="105202" y="133374"/>
                </a:lnTo>
                <a:lnTo>
                  <a:pt x="70611" y="141550"/>
                </a:lnTo>
                <a:lnTo>
                  <a:pt x="41842" y="152452"/>
                </a:lnTo>
                <a:lnTo>
                  <a:pt x="19821" y="163848"/>
                </a:lnTo>
                <a:lnTo>
                  <a:pt x="45590" y="218024"/>
                </a:lnTo>
                <a:lnTo>
                  <a:pt x="59738" y="209433"/>
                </a:lnTo>
                <a:lnTo>
                  <a:pt x="80518" y="200844"/>
                </a:lnTo>
                <a:lnTo>
                  <a:pt x="106626" y="194238"/>
                </a:lnTo>
                <a:lnTo>
                  <a:pt x="136760" y="191596"/>
                </a:lnTo>
                <a:lnTo>
                  <a:pt x="275827" y="191596"/>
                </a:lnTo>
                <a:lnTo>
                  <a:pt x="272881" y="185521"/>
                </a:lnTo>
                <a:lnTo>
                  <a:pt x="257657" y="167146"/>
                </a:lnTo>
                <a:lnTo>
                  <a:pt x="237963" y="151891"/>
                </a:lnTo>
                <a:lnTo>
                  <a:pt x="213560" y="140227"/>
                </a:lnTo>
                <a:lnTo>
                  <a:pt x="182963" y="132774"/>
                </a:lnTo>
                <a:lnTo>
                  <a:pt x="144686" y="1301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7563766" y="7176518"/>
            <a:ext cx="297180" cy="325755"/>
          </a:xfrm>
          <a:custGeom>
            <a:avLst/>
            <a:gdLst/>
            <a:ahLst/>
            <a:cxnLst/>
            <a:rect l="l" t="t" r="r" b="b"/>
            <a:pathLst>
              <a:path w="297179" h="325754">
                <a:moveTo>
                  <a:pt x="181680" y="0"/>
                </a:moveTo>
                <a:lnTo>
                  <a:pt x="149616" y="3726"/>
                </a:lnTo>
                <a:lnTo>
                  <a:pt x="122881" y="14452"/>
                </a:lnTo>
                <a:lnTo>
                  <a:pt x="101595" y="31496"/>
                </a:lnTo>
                <a:lnTo>
                  <a:pt x="85882" y="54176"/>
                </a:lnTo>
                <a:lnTo>
                  <a:pt x="83903" y="54176"/>
                </a:lnTo>
                <a:lnTo>
                  <a:pt x="84562" y="5947"/>
                </a:lnTo>
                <a:lnTo>
                  <a:pt x="0" y="5947"/>
                </a:lnTo>
                <a:lnTo>
                  <a:pt x="0" y="325696"/>
                </a:lnTo>
                <a:lnTo>
                  <a:pt x="84562" y="325696"/>
                </a:lnTo>
                <a:lnTo>
                  <a:pt x="84562" y="166476"/>
                </a:lnTo>
                <a:lnTo>
                  <a:pt x="88166" y="128730"/>
                </a:lnTo>
                <a:lnTo>
                  <a:pt x="100007" y="97858"/>
                </a:lnTo>
                <a:lnTo>
                  <a:pt x="121633" y="77018"/>
                </a:lnTo>
                <a:lnTo>
                  <a:pt x="154592" y="69369"/>
                </a:lnTo>
                <a:lnTo>
                  <a:pt x="184199" y="75997"/>
                </a:lnTo>
                <a:lnTo>
                  <a:pt x="201667" y="94146"/>
                </a:lnTo>
                <a:lnTo>
                  <a:pt x="209970" y="121212"/>
                </a:lnTo>
                <a:lnTo>
                  <a:pt x="212077" y="154592"/>
                </a:lnTo>
                <a:lnTo>
                  <a:pt x="212077" y="325696"/>
                </a:lnTo>
                <a:lnTo>
                  <a:pt x="296640" y="325696"/>
                </a:lnTo>
                <a:lnTo>
                  <a:pt x="296640" y="136090"/>
                </a:lnTo>
                <a:lnTo>
                  <a:pt x="293500" y="92508"/>
                </a:lnTo>
                <a:lnTo>
                  <a:pt x="282621" y="55079"/>
                </a:lnTo>
                <a:lnTo>
                  <a:pt x="261816" y="25832"/>
                </a:lnTo>
                <a:lnTo>
                  <a:pt x="228898" y="6796"/>
                </a:lnTo>
                <a:lnTo>
                  <a:pt x="1816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D155F1EE-5777-CA45-AFA5-2449CBEA2C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12267" y="4279090"/>
            <a:ext cx="5008277" cy="2236705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5E4371-5BDE-4A72-83B0-C7A8669E2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810" y="1005602"/>
            <a:ext cx="17264300" cy="2513013"/>
          </a:xfrm>
        </p:spPr>
        <p:txBody>
          <a:bodyPr>
            <a:noAutofit/>
          </a:bodyPr>
          <a:lstStyle/>
          <a:p>
            <a:pPr algn="ctr"/>
            <a:r>
              <a:rPr lang="es-MX" sz="3958" dirty="0">
                <a:solidFill>
                  <a:schemeClr val="bg1">
                    <a:lumMod val="65000"/>
                  </a:schemeClr>
                </a:solidFill>
              </a:rPr>
              <a:t>DECRETO DE CREACIÓN </a:t>
            </a:r>
            <a:r>
              <a:rPr lang="es-MX" sz="3958" dirty="0">
                <a:solidFill>
                  <a:schemeClr val="bg1"/>
                </a:solidFill>
              </a:rPr>
              <a:t>DE LA COMISIÓN DE BÚSQUEDA DE PERSONAS DEL ESTADO DE MICHOACÁN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B21C868-FD89-4F93-8B3D-229E654CAC4D}"/>
              </a:ext>
            </a:extLst>
          </p:cNvPr>
          <p:cNvSpPr txBox="1"/>
          <p:nvPr/>
        </p:nvSpPr>
        <p:spPr>
          <a:xfrm>
            <a:off x="10245968" y="4842014"/>
            <a:ext cx="8783280" cy="4202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968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El día </a:t>
            </a:r>
            <a:r>
              <a:rPr lang="es-MX" sz="2968" dirty="0">
                <a:solidFill>
                  <a:schemeClr val="bg1">
                    <a:lumMod val="8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29 de mayo de 2019</a:t>
            </a:r>
            <a:r>
              <a:rPr lang="es-MX" sz="2968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, fue publicado en el </a:t>
            </a:r>
            <a:r>
              <a:rPr lang="es-MX" sz="2968" b="1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Periódico Oficial del Gobierno Constitucional del Estado de Michoacán de Ocampo</a:t>
            </a:r>
            <a:r>
              <a:rPr lang="es-MX" sz="2968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, el Decreto que Crea la Comisión de Búsqueda de Personas del Estado; Como </a:t>
            </a:r>
            <a:r>
              <a:rPr lang="es-MX" sz="2968" b="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órgano desconcentrado de la </a:t>
            </a:r>
            <a:r>
              <a:rPr lang="es-MX" sz="2968" b="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Secretaría </a:t>
            </a:r>
            <a:r>
              <a:rPr lang="es-MX" sz="2968" b="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de Gobierno</a:t>
            </a:r>
            <a:r>
              <a:rPr lang="es-MX" sz="2968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, con autonomía técnica, operativa y de gestión, que forma parte del Sistema Nacional de Búsqueda.</a:t>
            </a:r>
          </a:p>
          <a:p>
            <a:pPr algn="just"/>
            <a:endParaRPr lang="es-MX" sz="2968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BA09055-AE4B-4BF5-BB11-26ABE3DB05DF}"/>
              </a:ext>
            </a:extLst>
          </p:cNvPr>
          <p:cNvSpPr txBox="1"/>
          <p:nvPr/>
        </p:nvSpPr>
        <p:spPr>
          <a:xfrm>
            <a:off x="1670702" y="2969554"/>
            <a:ext cx="16576454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968" dirty="0" smtClean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Con base en el Sistema Nacional de Búsqueda y la Ley General en la materia: </a:t>
            </a:r>
            <a:endParaRPr lang="es-MX" sz="2968" dirty="0">
              <a:solidFill>
                <a:schemeClr val="bg1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DBF81EE-E1D5-4DD1-BB99-E11B58CDC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34" b="99174" l="1961" r="97861">
                        <a14:foregroundMark x1="9626" y1="55096" x2="9626" y2="55096"/>
                        <a14:foregroundMark x1="12299" y1="41598" x2="12299" y2="41598"/>
                        <a14:foregroundMark x1="7308" y1="21763" x2="7308" y2="21763"/>
                        <a14:foregroundMark x1="3209" y1="66667" x2="3209" y2="66667"/>
                        <a14:foregroundMark x1="13904" y1="91736" x2="13904" y2="91736"/>
                        <a14:foregroundMark x1="13904" y1="99449" x2="13904" y2="99449"/>
                        <a14:foregroundMark x1="64884" y1="14601" x2="64884" y2="14601"/>
                        <a14:foregroundMark x1="71301" y1="7163" x2="71301" y2="7163"/>
                        <a14:foregroundMark x1="86809" y1="63912" x2="86809" y2="63912"/>
                        <a14:foregroundMark x1="96613" y1="26997" x2="96613" y2="26997"/>
                        <a14:foregroundMark x1="93048" y1="39118" x2="93048" y2="39118"/>
                        <a14:foregroundMark x1="94474" y1="49311" x2="94474" y2="49311"/>
                        <a14:foregroundMark x1="97326" y1="39118" x2="97326" y2="39118"/>
                        <a14:foregroundMark x1="94831" y1="53719" x2="94831" y2="53719"/>
                        <a14:foregroundMark x1="97861" y1="65289" x2="97861" y2="65289"/>
                        <a14:foregroundMark x1="77184" y1="98347" x2="77184" y2="98347"/>
                        <a14:foregroundMark x1="2139" y1="98347" x2="2139" y2="98347"/>
                        <a14:foregroundMark x1="60071" y1="5234" x2="60071" y2="52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3338" y="4196861"/>
            <a:ext cx="8534795" cy="552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16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DAAEBAA-379B-41A4-B211-2E84AA7DA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51" b="99179" l="9654" r="96357">
                        <a14:foregroundMark x1="29144" y1="28953" x2="29144" y2="28953"/>
                        <a14:foregroundMark x1="29144" y1="28953" x2="45902" y2="50719"/>
                        <a14:foregroundMark x1="11293" y1="52361" x2="30419" y2="60370"/>
                        <a14:foregroundMark x1="30419" y1="60370" x2="30419" y2="60370"/>
                        <a14:foregroundMark x1="79964" y1="46407" x2="81967" y2="60164"/>
                        <a14:foregroundMark x1="81967" y1="60164" x2="86703" y2="70021"/>
                        <a14:foregroundMark x1="92714" y1="53799" x2="96539" y2="70842"/>
                        <a14:foregroundMark x1="21311" y1="80903" x2="21311" y2="80903"/>
                        <a14:foregroundMark x1="19308" y1="82752" x2="29508" y2="79261"/>
                        <a14:foregroundMark x1="34608" y1="53593" x2="35155" y2="75770"/>
                        <a14:foregroundMark x1="36248" y1="59754" x2="36794" y2="65298"/>
                        <a14:foregroundMark x1="36794" y1="65298" x2="37705" y2="67762"/>
                        <a14:foregroundMark x1="64663" y1="53799" x2="64117" y2="69199"/>
                        <a14:foregroundMark x1="64117" y1="69199" x2="66120" y2="75565"/>
                        <a14:foregroundMark x1="66120" y1="75565" x2="65574" y2="78850"/>
                        <a14:foregroundMark x1="71949" y1="66940" x2="71403" y2="99179"/>
                        <a14:foregroundMark x1="51730" y1="56674" x2="55373" y2="84189"/>
                        <a14:foregroundMark x1="43169" y1="92813" x2="44080" y2="83368"/>
                        <a14:foregroundMark x1="45719" y1="71253" x2="46995" y2="75975"/>
                        <a14:foregroundMark x1="46995" y1="75975" x2="47177" y2="75975"/>
                        <a14:foregroundMark x1="32423" y1="70021" x2="32240" y2="84189"/>
                        <a14:foregroundMark x1="34791" y1="84805" x2="39344" y2="81520"/>
                        <a14:foregroundMark x1="19672" y1="90144" x2="30419" y2="86037"/>
                        <a14:foregroundMark x1="60109" y1="78850" x2="65938" y2="82546"/>
                        <a14:foregroundMark x1="55373" y1="22587" x2="65209" y2="49076"/>
                        <a14:foregroundMark x1="65209" y1="49076" x2="65938" y2="52977"/>
                        <a14:foregroundMark x1="69945" y1="74333" x2="73042" y2="83162"/>
                        <a14:foregroundMark x1="74135" y1="72279" x2="74317" y2="759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04559" y="-2186480"/>
            <a:ext cx="14861018" cy="1318272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EE1BAEF-66DA-4E0B-B6F3-B656E119A440}"/>
              </a:ext>
            </a:extLst>
          </p:cNvPr>
          <p:cNvSpPr txBox="1"/>
          <p:nvPr/>
        </p:nvSpPr>
        <p:spPr>
          <a:xfrm rot="20999403">
            <a:off x="14347618" y="2807863"/>
            <a:ext cx="5614650" cy="2123658"/>
          </a:xfrm>
          <a:prstGeom prst="accentCallout1">
            <a:avLst>
              <a:gd name="adj1" fmla="val 101381"/>
              <a:gd name="adj2" fmla="val 568"/>
              <a:gd name="adj3" fmla="val 112500"/>
              <a:gd name="adj4" fmla="val -38333"/>
            </a:avLst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FUNCIONES</a:t>
            </a:r>
            <a:r>
              <a:rPr lang="es-MX" sz="4400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DE LAS COMISIONES DE BÚSQUEDA</a:t>
            </a:r>
          </a:p>
        </p:txBody>
      </p:sp>
    </p:spTree>
    <p:extLst>
      <p:ext uri="{BB962C8B-B14F-4D97-AF65-F5344CB8AC3E}">
        <p14:creationId xmlns:p14="http://schemas.microsoft.com/office/powerpoint/2010/main" val="1505172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32B20A-BDF4-4EB8-93DE-FC02AE252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589" y="536216"/>
            <a:ext cx="17072922" cy="1600232"/>
          </a:xfrm>
        </p:spPr>
        <p:txBody>
          <a:bodyPr>
            <a:noAutofit/>
          </a:bodyPr>
          <a:lstStyle/>
          <a:p>
            <a:pPr algn="ctr"/>
            <a:r>
              <a:rPr lang="es-MX" sz="5277" dirty="0">
                <a:solidFill>
                  <a:schemeClr val="bg1">
                    <a:lumMod val="50000"/>
                  </a:schemeClr>
                </a:solidFill>
              </a:rPr>
              <a:t>PRINCIPIOS RECTORES </a:t>
            </a:r>
            <a:r>
              <a:rPr lang="es-MX" sz="5277" dirty="0">
                <a:solidFill>
                  <a:schemeClr val="bg1"/>
                </a:solidFill>
              </a:rPr>
              <a:t>DE EN LA BÚSQUEDA DE PERSONAS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FBB9E30-940E-4472-B647-433E23431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599" y="2633593"/>
            <a:ext cx="8452735" cy="80919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C70F134-77E4-4098-B3A4-60B41D3D8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6025" y="2633593"/>
            <a:ext cx="8863491" cy="81395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Diagrama de flujo: conector 2">
            <a:extLst>
              <a:ext uri="{FF2B5EF4-FFF2-40B4-BE49-F238E27FC236}">
                <a16:creationId xmlns:a16="http://schemas.microsoft.com/office/drawing/2014/main" id="{E15CB712-66A9-4671-9CD5-82AE8D6F4950}"/>
              </a:ext>
            </a:extLst>
          </p:cNvPr>
          <p:cNvSpPr/>
          <p:nvPr/>
        </p:nvSpPr>
        <p:spPr>
          <a:xfrm>
            <a:off x="10761784" y="5743797"/>
            <a:ext cx="2016369" cy="2040326"/>
          </a:xfrm>
          <a:prstGeom prst="flowChartConnector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6579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81927BD-B544-4461-ABB1-01EA2870A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348" y="1267829"/>
            <a:ext cx="12115405" cy="8282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604129FD-202C-48E8-9D46-2CB27CA04CDA}"/>
              </a:ext>
            </a:extLst>
          </p:cNvPr>
          <p:cNvCxnSpPr>
            <a:cxnSpLocks/>
          </p:cNvCxnSpPr>
          <p:nvPr/>
        </p:nvCxnSpPr>
        <p:spPr>
          <a:xfrm>
            <a:off x="12520246" y="5654675"/>
            <a:ext cx="3589507" cy="0"/>
          </a:xfrm>
          <a:prstGeom prst="line">
            <a:avLst/>
          </a:prstGeom>
          <a:ln w="762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819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BBF051-25E8-43FB-927F-64F9AE7DD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931" y="796783"/>
            <a:ext cx="17360237" cy="1769715"/>
          </a:xfrm>
        </p:spPr>
        <p:txBody>
          <a:bodyPr/>
          <a:lstStyle/>
          <a:p>
            <a:pPr algn="ctr"/>
            <a:r>
              <a:rPr lang="es-MX" sz="11500" dirty="0">
                <a:solidFill>
                  <a:schemeClr val="accent6">
                    <a:lumMod val="75000"/>
                  </a:schemeClr>
                </a:solidFill>
              </a:rPr>
              <a:t>*</a:t>
            </a:r>
            <a:r>
              <a:rPr lang="es-MX" sz="6600" dirty="0">
                <a:solidFill>
                  <a:schemeClr val="bg1"/>
                </a:solidFill>
              </a:rPr>
              <a:t>PRINCIPIO DE </a:t>
            </a:r>
            <a:r>
              <a:rPr lang="es-MX" sz="6600" dirty="0">
                <a:solidFill>
                  <a:schemeClr val="bg1">
                    <a:lumMod val="50000"/>
                  </a:schemeClr>
                </a:solidFill>
              </a:rPr>
              <a:t>DESFORMALIZACIÓN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31E9B3C-D0EF-43F0-96EB-1F83CD48E5CE}"/>
              </a:ext>
            </a:extLst>
          </p:cNvPr>
          <p:cNvSpPr txBox="1"/>
          <p:nvPr/>
        </p:nvSpPr>
        <p:spPr>
          <a:xfrm>
            <a:off x="1371930" y="3029636"/>
            <a:ext cx="17360237" cy="3385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720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E</a:t>
            </a:r>
            <a:r>
              <a:rPr lang="es-MX" sz="720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l principio de desformalización del </a:t>
            </a:r>
            <a:r>
              <a:rPr lang="es-MX" sz="72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PHB</a:t>
            </a:r>
            <a:r>
              <a:rPr lang="es-MX" sz="720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 implica una coordinación sin sujeción a formalidades de ninguna clase. </a:t>
            </a:r>
            <a:endParaRPr lang="es-MX" sz="7200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Imagen 5" descr="«El fin» escrito en una máquina de escribir">
            <a:extLst>
              <a:ext uri="{FF2B5EF4-FFF2-40B4-BE49-F238E27FC236}">
                <a16:creationId xmlns:a16="http://schemas.microsoft.com/office/drawing/2014/main" id="{E4C0B137-3F71-47E8-80B7-161A6AAC4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931" y="6869722"/>
            <a:ext cx="5139123" cy="3415208"/>
          </a:xfrm>
          <a:prstGeom prst="rect">
            <a:avLst/>
          </a:prstGeom>
        </p:spPr>
      </p:pic>
      <p:sp>
        <p:nvSpPr>
          <p:cNvPr id="7" name="Diagrama de flujo: conector 6">
            <a:extLst>
              <a:ext uri="{FF2B5EF4-FFF2-40B4-BE49-F238E27FC236}">
                <a16:creationId xmlns:a16="http://schemas.microsoft.com/office/drawing/2014/main" id="{983253FB-929A-4FCA-8181-7931A5F0157C}"/>
              </a:ext>
            </a:extLst>
          </p:cNvPr>
          <p:cNvSpPr/>
          <p:nvPr/>
        </p:nvSpPr>
        <p:spPr>
          <a:xfrm>
            <a:off x="1828800" y="6909091"/>
            <a:ext cx="4384432" cy="3375839"/>
          </a:xfrm>
          <a:custGeom>
            <a:avLst/>
            <a:gdLst>
              <a:gd name="connsiteX0" fmla="*/ 0 w 4384432"/>
              <a:gd name="connsiteY0" fmla="*/ 1687920 h 3375839"/>
              <a:gd name="connsiteX1" fmla="*/ 2192216 w 4384432"/>
              <a:gd name="connsiteY1" fmla="*/ 0 h 3375839"/>
              <a:gd name="connsiteX2" fmla="*/ 4384432 w 4384432"/>
              <a:gd name="connsiteY2" fmla="*/ 1687920 h 3375839"/>
              <a:gd name="connsiteX3" fmla="*/ 2192216 w 4384432"/>
              <a:gd name="connsiteY3" fmla="*/ 3375840 h 3375839"/>
              <a:gd name="connsiteX4" fmla="*/ 0 w 4384432"/>
              <a:gd name="connsiteY4" fmla="*/ 1687920 h 337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4432" h="3375839" extrusionOk="0">
                <a:moveTo>
                  <a:pt x="0" y="1687920"/>
                </a:moveTo>
                <a:cubicBezTo>
                  <a:pt x="-108505" y="760349"/>
                  <a:pt x="1049348" y="66717"/>
                  <a:pt x="2192216" y="0"/>
                </a:cubicBezTo>
                <a:cubicBezTo>
                  <a:pt x="3439374" y="74770"/>
                  <a:pt x="4388983" y="894594"/>
                  <a:pt x="4384432" y="1687920"/>
                </a:cubicBezTo>
                <a:cubicBezTo>
                  <a:pt x="4318051" y="2519982"/>
                  <a:pt x="3433287" y="3412529"/>
                  <a:pt x="2192216" y="3375840"/>
                </a:cubicBezTo>
                <a:cubicBezTo>
                  <a:pt x="1016531" y="3245500"/>
                  <a:pt x="35628" y="2686558"/>
                  <a:pt x="0" y="1687920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2650216993">
                  <a:prstGeom prst="flowChartConnecto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A086D20D-76DF-43F6-9791-F59F289C6C1D}"/>
              </a:ext>
            </a:extLst>
          </p:cNvPr>
          <p:cNvCxnSpPr>
            <a:cxnSpLocks/>
            <a:endCxn id="7" idx="5"/>
          </p:cNvCxnSpPr>
          <p:nvPr/>
        </p:nvCxnSpPr>
        <p:spPr>
          <a:xfrm>
            <a:off x="2602523" y="7338647"/>
            <a:ext cx="2968624" cy="245190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:a16="http://schemas.microsoft.com/office/drawing/2014/main" id="{7830207C-D93D-4F1C-A0A8-CFF5D96F4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1484" y1="52148" x2="78711" y2="44922"/>
                        <a14:foregroundMark x1="78711" y1="44922" x2="78711" y2="44922"/>
                        <a14:foregroundMark x1="54492" y1="23828" x2="53320" y2="79492"/>
                        <a14:foregroundMark x1="26563" y1="35938" x2="77539" y2="54688"/>
                        <a14:foregroundMark x1="77539" y1="54688" x2="77734" y2="55078"/>
                        <a14:foregroundMark x1="25000" y1="62695" x2="71680" y2="31836"/>
                        <a14:foregroundMark x1="26563" y1="75391" x2="55273" y2="28516"/>
                        <a14:foregroundMark x1="55273" y1="28516" x2="62109" y2="22656"/>
                        <a14:foregroundMark x1="34180" y1="26367" x2="55078" y2="56055"/>
                        <a14:foregroundMark x1="55078" y1="56055" x2="72656" y2="67773"/>
                        <a14:foregroundMark x1="23047" y1="43945" x2="76172" y2="50586"/>
                        <a14:foregroundMark x1="76172" y1="50586" x2="67969" y2="62500"/>
                        <a14:foregroundMark x1="67969" y1="62500" x2="56836" y2="69922"/>
                        <a14:foregroundMark x1="56836" y1="69922" x2="44531" y2="71289"/>
                        <a14:foregroundMark x1="44531" y1="71289" x2="33594" y2="64258"/>
                        <a14:foregroundMark x1="33594" y1="64258" x2="33594" y2="64258"/>
                        <a14:foregroundMark x1="35156" y1="29297" x2="52930" y2="29297"/>
                        <a14:foregroundMark x1="53906" y1="74805" x2="69531" y2="65234"/>
                        <a14:foregroundMark x1="55469" y1="24219" x2="69531" y2="394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96433" y="6353692"/>
            <a:ext cx="3931238" cy="3931238"/>
          </a:xfrm>
          <a:prstGeom prst="rect">
            <a:avLst/>
          </a:prstGeom>
        </p:spPr>
      </p:pic>
      <p:pic>
        <p:nvPicPr>
          <p:cNvPr id="15" name="Gráfico 14" descr="Marca de verificación con relleno sólido">
            <a:extLst>
              <a:ext uri="{FF2B5EF4-FFF2-40B4-BE49-F238E27FC236}">
                <a16:creationId xmlns:a16="http://schemas.microsoft.com/office/drawing/2014/main" id="{1C02E506-00F3-406E-B842-D76AF9B97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20862070">
            <a:off x="15706987" y="6586340"/>
            <a:ext cx="1803309" cy="180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807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1270</TotalTime>
  <Words>1112</Words>
  <Application>Microsoft Office PowerPoint</Application>
  <PresentationFormat>Personalizado</PresentationFormat>
  <Paragraphs>68</Paragraphs>
  <Slides>45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57" baseType="lpstr">
      <vt:lpstr>SimSun</vt:lpstr>
      <vt:lpstr>Agency FB</vt:lpstr>
      <vt:lpstr>Arial</vt:lpstr>
      <vt:lpstr>Arial Narrow</vt:lpstr>
      <vt:lpstr>Bodoni MT Black</vt:lpstr>
      <vt:lpstr>Calibri</vt:lpstr>
      <vt:lpstr>Courier New</vt:lpstr>
      <vt:lpstr>Gibson</vt:lpstr>
      <vt:lpstr>Tahoma</vt:lpstr>
      <vt:lpstr>Trebuchet MS</vt:lpstr>
      <vt:lpstr>Wingdings 2</vt:lpstr>
      <vt:lpstr>Office Theme</vt:lpstr>
      <vt:lpstr>¿QUÉ ES LA COMISIÓN DE BÚSQUEDA DE PERSONAS DEL ESTADO?  ¿Qué hace? y ¿CUÁLES INSTITUCIONES están mandatadas a colaborar en la Búsqueda?  </vt:lpstr>
      <vt:lpstr>SISTEMA NACIONAL</vt:lpstr>
      <vt:lpstr>Presentación de PowerPoint</vt:lpstr>
      <vt:lpstr>Para el cumplimiento de sus objetivos, atribuciones y actividades, acorde a su decreto de creación, cuenta con las siguientes áreas:   I. Coordinación de Acciones de Búsqueda.   II. Análisis de Contexto y Procesamiento de Información.  III. Seguimiento Atención Ciudadana y Vinculación con Organizaciones Público-Privadas. </vt:lpstr>
      <vt:lpstr>DECRETO DE CREACIÓN DE LA COMISIÓN DE BÚSQUEDA DE PERSONAS DEL ESTADO DE MICHOACÁN</vt:lpstr>
      <vt:lpstr>Presentación de PowerPoint</vt:lpstr>
      <vt:lpstr>PRINCIPIOS RECTORES DE EN LA BÚSQUEDA DE PERSONAS</vt:lpstr>
      <vt:lpstr>Presentación de PowerPoint</vt:lpstr>
      <vt:lpstr>*PRINCIPIO DE DESFORMALIZACIÓN</vt:lpstr>
      <vt:lpstr>REVICTIMIZACIÓN</vt:lpstr>
      <vt:lpstr>JUSTICIA RESTAURATIVA </vt:lpstr>
      <vt:lpstr>TIPOS DE DESAPARICIÓN</vt:lpstr>
      <vt:lpstr>TIPOS DE DESAPARICIÓN</vt:lpstr>
      <vt:lpstr>DELITOS VINCULADOS | POSTERIORES AL HECHO VÍCTIMIZANTE COMETIDOS POR SERVIDORES PÚBLICOS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TIPOS DE BÚSQUEDA</vt:lpstr>
      <vt:lpstr>¿QUÉ AUTORIDADES PARTICIPAN EN CADA BÚSQUEDA?</vt:lpstr>
      <vt:lpstr>¿QUÉ AUTORIDADES PARTICIPAN EN CADA BÚSQUEDA?</vt:lpstr>
      <vt:lpstr>EJEMPLO DE BÚSQUEDA:</vt:lpstr>
      <vt:lpstr>Presentación de PowerPoint</vt:lpstr>
      <vt:lpstr>EJEMPLO DE UNA BÚSQUEDA DE MUJER</vt:lpstr>
      <vt:lpstr>Presentación de PowerPoint</vt:lpstr>
      <vt:lpstr>¿CÓMO SE PARTICIPA EN ACCIONES DE BÚSQUEDA POR DEPENDENCIA?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RELACIÓN PERMANENTE DE COORDINACIÓN ENTRE LAS AUTORIDADES E INSTITUCIONES PARTICIPANTES </vt:lpstr>
      <vt:lpstr>¿DÓNDE PUEDEN LOCALIZARNOS?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¿QUÉ ES LA COMISIÓN DE BÚSQUEDA ESTATAL?</dc:title>
  <dc:creator>CBPM9E</dc:creator>
  <cp:lastModifiedBy>Nos tapia</cp:lastModifiedBy>
  <cp:revision>88</cp:revision>
  <dcterms:modified xsi:type="dcterms:W3CDTF">2022-07-29T01:06:53Z</dcterms:modified>
</cp:coreProperties>
</file>